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60" r:id="rId5"/>
    <p:sldId id="259" r:id="rId6"/>
    <p:sldId id="278" r:id="rId7"/>
    <p:sldId id="277" r:id="rId8"/>
    <p:sldId id="282" r:id="rId9"/>
    <p:sldId id="261" r:id="rId10"/>
    <p:sldId id="279" r:id="rId11"/>
    <p:sldId id="280" r:id="rId12"/>
    <p:sldId id="281" r:id="rId13"/>
    <p:sldId id="262" r:id="rId14"/>
    <p:sldId id="288" r:id="rId15"/>
    <p:sldId id="263" r:id="rId16"/>
    <p:sldId id="264" r:id="rId17"/>
    <p:sldId id="267" r:id="rId18"/>
    <p:sldId id="286" r:id="rId19"/>
    <p:sldId id="287" r:id="rId20"/>
    <p:sldId id="293" r:id="rId21"/>
    <p:sldId id="294" r:id="rId22"/>
    <p:sldId id="295" r:id="rId23"/>
    <p:sldId id="300" r:id="rId24"/>
    <p:sldId id="296" r:id="rId25"/>
    <p:sldId id="297" r:id="rId26"/>
    <p:sldId id="298" r:id="rId27"/>
    <p:sldId id="299" r:id="rId28"/>
    <p:sldId id="268" r:id="rId29"/>
    <p:sldId id="291" r:id="rId30"/>
    <p:sldId id="292" r:id="rId31"/>
    <p:sldId id="303" r:id="rId32"/>
    <p:sldId id="270" r:id="rId33"/>
    <p:sldId id="290" r:id="rId34"/>
    <p:sldId id="271" r:id="rId35"/>
    <p:sldId id="301" r:id="rId36"/>
    <p:sldId id="285" r:id="rId37"/>
    <p:sldId id="289" r:id="rId38"/>
    <p:sldId id="302" r:id="rId39"/>
    <p:sldId id="283" r:id="rId40"/>
    <p:sldId id="284" r:id="rId41"/>
    <p:sldId id="27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7CFFC-AAD0-4FB6-8C4A-8A61D2F1445E}" type="datetimeFigureOut">
              <a:rPr lang="en-GB" smtClean="0"/>
              <a:t>19/04/2025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D1B3B-43B8-4BDC-AFF7-574693E96613}" type="slidenum">
              <a:rPr lang="en-GB" smtClean="0"/>
              <a:t>‹#›</a:t>
            </a:fld>
            <a:endParaRPr lang="en-GB"/>
          </a:p>
        </p:txBody>
      </p:sp>
    </p:spTree>
    <p:extLst>
      <p:ext uri="{BB962C8B-B14F-4D97-AF65-F5344CB8AC3E}">
        <p14:creationId xmlns:p14="http://schemas.microsoft.com/office/powerpoint/2010/main" val="41966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1B3B-43B8-4BDC-AFF7-574693E96613}" type="slidenum">
              <a:rPr lang="en-GB" smtClean="0"/>
              <a:t>2</a:t>
            </a:fld>
            <a:endParaRPr lang="en-GB"/>
          </a:p>
        </p:txBody>
      </p:sp>
    </p:spTree>
    <p:extLst>
      <p:ext uri="{BB962C8B-B14F-4D97-AF65-F5344CB8AC3E}">
        <p14:creationId xmlns:p14="http://schemas.microsoft.com/office/powerpoint/2010/main" val="360960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IWM (A 30539)</a:t>
            </a:r>
          </a:p>
        </p:txBody>
      </p:sp>
      <p:sp>
        <p:nvSpPr>
          <p:cNvPr id="4" name="Slide Number Placeholder 3"/>
          <p:cNvSpPr>
            <a:spLocks noGrp="1"/>
          </p:cNvSpPr>
          <p:nvPr>
            <p:ph type="sldNum" sz="quarter" idx="10"/>
          </p:nvPr>
        </p:nvSpPr>
        <p:spPr/>
        <p:txBody>
          <a:bodyPr/>
          <a:lstStyle/>
          <a:p>
            <a:fld id="{FCFD1B3B-43B8-4BDC-AFF7-574693E96613}" type="slidenum">
              <a:rPr lang="en-GB" smtClean="0"/>
              <a:t>15</a:t>
            </a:fld>
            <a:endParaRPr lang="en-GB"/>
          </a:p>
        </p:txBody>
      </p:sp>
    </p:spTree>
    <p:extLst>
      <p:ext uri="{BB962C8B-B14F-4D97-AF65-F5344CB8AC3E}">
        <p14:creationId xmlns:p14="http://schemas.microsoft.com/office/powerpoint/2010/main" val="42046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E5834BA8-22B6-47E6-A7EC-F286B0BBC436}" type="datetimeFigureOut">
              <a:rPr lang="en-GB" smtClean="0"/>
              <a:t>19/04/2025</a:t>
            </a:fld>
            <a:endParaRPr lang="en-GB"/>
          </a:p>
        </p:txBody>
      </p:sp>
      <p:sp>
        <p:nvSpPr>
          <p:cNvPr id="16" name="Slide Number Placeholder 15"/>
          <p:cNvSpPr>
            <a:spLocks noGrp="1"/>
          </p:cNvSpPr>
          <p:nvPr>
            <p:ph type="sldNum" sz="quarter" idx="11"/>
          </p:nvPr>
        </p:nvSpPr>
        <p:spPr/>
        <p:txBody>
          <a:bodyPr/>
          <a:lstStyle/>
          <a:p>
            <a:fld id="{5ABEC71A-BCFA-4F5E-8F2A-E6AD4C7BD0A2}"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34BA8-22B6-47E6-A7EC-F286B0BBC436}"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EC71A-BCFA-4F5E-8F2A-E6AD4C7BD0A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34BA8-22B6-47E6-A7EC-F286B0BBC436}"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EC71A-BCFA-4F5E-8F2A-E6AD4C7BD0A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E5834BA8-22B6-47E6-A7EC-F286B0BBC436}" type="datetimeFigureOut">
              <a:rPr lang="en-GB" smtClean="0"/>
              <a:t>19/04/2025</a:t>
            </a:fld>
            <a:endParaRPr lang="en-GB"/>
          </a:p>
        </p:txBody>
      </p:sp>
      <p:sp>
        <p:nvSpPr>
          <p:cNvPr id="15" name="Slide Number Placeholder 14"/>
          <p:cNvSpPr>
            <a:spLocks noGrp="1"/>
          </p:cNvSpPr>
          <p:nvPr>
            <p:ph type="sldNum" sz="quarter" idx="11"/>
          </p:nvPr>
        </p:nvSpPr>
        <p:spPr/>
        <p:txBody>
          <a:bodyPr/>
          <a:lstStyle/>
          <a:p>
            <a:fld id="{5ABEC71A-BCFA-4F5E-8F2A-E6AD4C7BD0A2}"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E5834BA8-22B6-47E6-A7EC-F286B0BBC436}" type="datetimeFigureOut">
              <a:rPr lang="en-GB" smtClean="0"/>
              <a:t>19/04/2025</a:t>
            </a:fld>
            <a:endParaRPr lang="en-GB"/>
          </a:p>
        </p:txBody>
      </p:sp>
      <p:sp>
        <p:nvSpPr>
          <p:cNvPr id="13" name="Slide Number Placeholder 12"/>
          <p:cNvSpPr>
            <a:spLocks noGrp="1"/>
          </p:cNvSpPr>
          <p:nvPr>
            <p:ph type="sldNum" sz="quarter" idx="11"/>
          </p:nvPr>
        </p:nvSpPr>
        <p:spPr/>
        <p:txBody>
          <a:bodyPr/>
          <a:lstStyle/>
          <a:p>
            <a:fld id="{5ABEC71A-BCFA-4F5E-8F2A-E6AD4C7BD0A2}"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5834BA8-22B6-47E6-A7EC-F286B0BBC436}" type="datetimeFigureOut">
              <a:rPr lang="en-GB" smtClean="0"/>
              <a:t>19/04/2025</a:t>
            </a:fld>
            <a:endParaRPr lang="en-GB"/>
          </a:p>
        </p:txBody>
      </p:sp>
      <p:sp>
        <p:nvSpPr>
          <p:cNvPr id="9" name="Slide Number Placeholder 8"/>
          <p:cNvSpPr>
            <a:spLocks noGrp="1"/>
          </p:cNvSpPr>
          <p:nvPr>
            <p:ph type="sldNum" sz="quarter" idx="11"/>
          </p:nvPr>
        </p:nvSpPr>
        <p:spPr/>
        <p:txBody>
          <a:bodyPr/>
          <a:lstStyle/>
          <a:p>
            <a:fld id="{5ABEC71A-BCFA-4F5E-8F2A-E6AD4C7BD0A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E5834BA8-22B6-47E6-A7EC-F286B0BBC436}" type="datetimeFigureOut">
              <a:rPr lang="en-GB" smtClean="0"/>
              <a:t>19/04/2025</a:t>
            </a:fld>
            <a:endParaRPr lang="en-GB"/>
          </a:p>
        </p:txBody>
      </p:sp>
      <p:sp>
        <p:nvSpPr>
          <p:cNvPr id="15" name="Slide Number Placeholder 14"/>
          <p:cNvSpPr>
            <a:spLocks noGrp="1"/>
          </p:cNvSpPr>
          <p:nvPr>
            <p:ph type="sldNum" sz="quarter" idx="11"/>
          </p:nvPr>
        </p:nvSpPr>
        <p:spPr/>
        <p:txBody>
          <a:bodyPr/>
          <a:lstStyle/>
          <a:p>
            <a:fld id="{5ABEC71A-BCFA-4F5E-8F2A-E6AD4C7BD0A2}"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E5834BA8-22B6-47E6-A7EC-F286B0BBC436}" type="datetimeFigureOut">
              <a:rPr lang="en-GB" smtClean="0"/>
              <a:t>19/04/2025</a:t>
            </a:fld>
            <a:endParaRPr lang="en-GB"/>
          </a:p>
        </p:txBody>
      </p:sp>
      <p:sp>
        <p:nvSpPr>
          <p:cNvPr id="8" name="Slide Number Placeholder 7"/>
          <p:cNvSpPr>
            <a:spLocks noGrp="1"/>
          </p:cNvSpPr>
          <p:nvPr>
            <p:ph type="sldNum" sz="quarter" idx="11"/>
          </p:nvPr>
        </p:nvSpPr>
        <p:spPr/>
        <p:txBody>
          <a:bodyPr/>
          <a:lstStyle/>
          <a:p>
            <a:fld id="{5ABEC71A-BCFA-4F5E-8F2A-E6AD4C7BD0A2}"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834BA8-22B6-47E6-A7EC-F286B0BBC436}" type="datetimeFigureOut">
              <a:rPr lang="en-GB" smtClean="0"/>
              <a:t>19/04/2025</a:t>
            </a:fld>
            <a:endParaRPr lang="en-GB"/>
          </a:p>
        </p:txBody>
      </p:sp>
      <p:sp>
        <p:nvSpPr>
          <p:cNvPr id="6" name="Slide Number Placeholder 5"/>
          <p:cNvSpPr>
            <a:spLocks noGrp="1"/>
          </p:cNvSpPr>
          <p:nvPr>
            <p:ph type="sldNum" sz="quarter" idx="11"/>
          </p:nvPr>
        </p:nvSpPr>
        <p:spPr/>
        <p:txBody>
          <a:bodyPr/>
          <a:lstStyle/>
          <a:p>
            <a:fld id="{5ABEC71A-BCFA-4F5E-8F2A-E6AD4C7BD0A2}"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E5834BA8-22B6-47E6-A7EC-F286B0BBC436}" type="datetimeFigureOut">
              <a:rPr lang="en-GB" smtClean="0"/>
              <a:t>19/04/2025</a:t>
            </a:fld>
            <a:endParaRPr lang="en-GB"/>
          </a:p>
        </p:txBody>
      </p:sp>
      <p:sp>
        <p:nvSpPr>
          <p:cNvPr id="16" name="Slide Number Placeholder 15"/>
          <p:cNvSpPr>
            <a:spLocks noGrp="1"/>
          </p:cNvSpPr>
          <p:nvPr>
            <p:ph type="sldNum" sz="quarter" idx="11"/>
          </p:nvPr>
        </p:nvSpPr>
        <p:spPr/>
        <p:txBody>
          <a:bodyPr/>
          <a:lstStyle/>
          <a:p>
            <a:fld id="{5ABEC71A-BCFA-4F5E-8F2A-E6AD4C7BD0A2}"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E5834BA8-22B6-47E6-A7EC-F286B0BBC436}" type="datetimeFigureOut">
              <a:rPr lang="en-GB" smtClean="0"/>
              <a:t>19/04/2025</a:t>
            </a:fld>
            <a:endParaRPr lang="en-GB"/>
          </a:p>
        </p:txBody>
      </p:sp>
      <p:sp>
        <p:nvSpPr>
          <p:cNvPr id="14" name="Slide Number Placeholder 13"/>
          <p:cNvSpPr>
            <a:spLocks noGrp="1"/>
          </p:cNvSpPr>
          <p:nvPr>
            <p:ph type="sldNum" sz="quarter" idx="11"/>
          </p:nvPr>
        </p:nvSpPr>
        <p:spPr/>
        <p:txBody>
          <a:bodyPr/>
          <a:lstStyle/>
          <a:p>
            <a:fld id="{5ABEC71A-BCFA-4F5E-8F2A-E6AD4C7BD0A2}"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5834BA8-22B6-47E6-A7EC-F286B0BBC436}" type="datetimeFigureOut">
              <a:rPr lang="en-GB" smtClean="0"/>
              <a:t>19/04/2025</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ABEC71A-BCFA-4F5E-8F2A-E6AD4C7BD0A2}"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511" y="188640"/>
            <a:ext cx="8928992" cy="1338828"/>
          </a:xfrm>
          <a:prstGeom prst="rect">
            <a:avLst/>
          </a:prstGeom>
          <a:noFill/>
        </p:spPr>
        <p:txBody>
          <a:bodyPr wrap="square" rtlCol="0">
            <a:spAutoFit/>
          </a:bodyPr>
          <a:lstStyle/>
          <a:p>
            <a:pPr algn="ctr"/>
            <a:r>
              <a:rPr lang="en-GB" sz="2700" dirty="0"/>
              <a:t>British Large Light Cruisers:</a:t>
            </a:r>
          </a:p>
          <a:p>
            <a:pPr algn="ctr"/>
            <a:r>
              <a:rPr lang="en-GB" sz="2700" dirty="0"/>
              <a:t>The </a:t>
            </a:r>
            <a:r>
              <a:rPr lang="en-GB" sz="2700" i="1" dirty="0"/>
              <a:t>Town</a:t>
            </a:r>
            <a:r>
              <a:rPr lang="en-GB" sz="2700" dirty="0"/>
              <a:t>, </a:t>
            </a:r>
            <a:r>
              <a:rPr lang="en-GB" sz="2700" i="1" dirty="0"/>
              <a:t>Fiji</a:t>
            </a:r>
            <a:r>
              <a:rPr lang="en-GB" sz="2700" dirty="0"/>
              <a:t> &amp; </a:t>
            </a:r>
            <a:r>
              <a:rPr lang="en-GB" sz="2700" i="1" dirty="0"/>
              <a:t>Minotaur</a:t>
            </a:r>
            <a:r>
              <a:rPr lang="en-GB" sz="2700" dirty="0"/>
              <a:t> classes in action</a:t>
            </a:r>
          </a:p>
          <a:p>
            <a:pPr algn="ctr"/>
            <a:r>
              <a:rPr lang="en-GB" sz="2700" dirty="0"/>
              <a:t>1939 – ’45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13" y="1527466"/>
            <a:ext cx="7098987" cy="5129019"/>
          </a:xfrm>
          <a:prstGeom prst="rect">
            <a:avLst/>
          </a:prstGeom>
        </p:spPr>
      </p:pic>
    </p:spTree>
    <p:extLst>
      <p:ext uri="{BB962C8B-B14F-4D97-AF65-F5344CB8AC3E}">
        <p14:creationId xmlns:p14="http://schemas.microsoft.com/office/powerpoint/2010/main" val="110999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2465"/>
            <a:ext cx="8784976" cy="507831"/>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Southampton </a:t>
            </a:r>
            <a:r>
              <a:rPr lang="en-GB" sz="2700" dirty="0">
                <a:effectLst>
                  <a:outerShdw blurRad="38100" dist="38100" dir="2700000" algn="tl">
                    <a:srgbClr val="000000">
                      <a:alpha val="43137"/>
                    </a:srgbClr>
                  </a:outerShdw>
                </a:effectLst>
              </a:rPr>
              <a:t>&amp;</a:t>
            </a:r>
            <a:r>
              <a:rPr lang="en-GB" sz="2700" i="1" dirty="0">
                <a:effectLst>
                  <a:outerShdw blurRad="38100" dist="38100" dir="2700000" algn="tl">
                    <a:srgbClr val="000000">
                      <a:alpha val="43137"/>
                    </a:srgbClr>
                  </a:outerShdw>
                </a:effectLst>
              </a:rPr>
              <a:t> Gloucester</a:t>
            </a:r>
            <a:r>
              <a:rPr lang="en-GB" sz="2700" dirty="0">
                <a:effectLst>
                  <a:outerShdw blurRad="38100" dist="38100" dir="2700000" algn="tl">
                    <a:srgbClr val="000000">
                      <a:alpha val="43137"/>
                    </a:srgbClr>
                  </a:outerShdw>
                </a:effectLst>
              </a:rPr>
              <a:t> [sub]classes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721312"/>
            <a:ext cx="3312368" cy="2479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3295452"/>
            <a:ext cx="8280920" cy="3305467"/>
          </a:xfrm>
          <a:prstGeom prst="rect">
            <a:avLst/>
          </a:prstGeom>
        </p:spPr>
      </p:pic>
      <p:sp>
        <p:nvSpPr>
          <p:cNvPr id="5" name="TextBox 4"/>
          <p:cNvSpPr txBox="1"/>
          <p:nvPr/>
        </p:nvSpPr>
        <p:spPr>
          <a:xfrm>
            <a:off x="4067944" y="721312"/>
            <a:ext cx="4716524" cy="2631490"/>
          </a:xfrm>
          <a:prstGeom prst="rect">
            <a:avLst/>
          </a:prstGeom>
          <a:noFill/>
        </p:spPr>
        <p:txBody>
          <a:bodyPr wrap="square" rtlCol="0">
            <a:spAutoFit/>
          </a:bodyPr>
          <a:lstStyle/>
          <a:p>
            <a:r>
              <a:rPr lang="en-GB" sz="1500" dirty="0"/>
              <a:t>Designed to nominal 9,100 ton mark (reduced cost)</a:t>
            </a:r>
          </a:p>
          <a:p>
            <a:r>
              <a:rPr lang="en-GB" sz="1500" dirty="0"/>
              <a:t>591ft 6in x 61ft 8in (62ft 4in </a:t>
            </a:r>
            <a:r>
              <a:rPr lang="en-GB" sz="1500" i="1" dirty="0"/>
              <a:t>Gloucester</a:t>
            </a:r>
            <a:r>
              <a:rPr lang="en-GB" sz="1500" dirty="0"/>
              <a:t>)</a:t>
            </a:r>
          </a:p>
          <a:p>
            <a:r>
              <a:rPr lang="en-GB" sz="1500" dirty="0"/>
              <a:t>32 – 32.25 knots (trials)</a:t>
            </a:r>
          </a:p>
          <a:p>
            <a:r>
              <a:rPr lang="en-GB" sz="1500" dirty="0"/>
              <a:t>12 x 6in in 4 x triple turrets, 8 x 4in QF in 8 x twin, </a:t>
            </a:r>
            <a:r>
              <a:rPr lang="en-GB" sz="1500" dirty="0" err="1"/>
              <a:t>pr</a:t>
            </a:r>
            <a:r>
              <a:rPr lang="en-GB" sz="1500" dirty="0"/>
              <a:t> triple 21in torpedo tubes</a:t>
            </a:r>
          </a:p>
          <a:p>
            <a:r>
              <a:rPr lang="en-GB" sz="1500" dirty="0"/>
              <a:t>4 1/2in cemented belt &amp; magazine boxes, 2 1/2in bulkheads, 1in turrets (</a:t>
            </a:r>
            <a:r>
              <a:rPr lang="en-GB" sz="1500" i="1" dirty="0" err="1"/>
              <a:t>Gloucesters</a:t>
            </a:r>
            <a:r>
              <a:rPr lang="en-GB" sz="1500" dirty="0"/>
              <a:t> 2in – 4in), 1in - 2in trunkings, 1in – 2 1/2in decks</a:t>
            </a:r>
          </a:p>
          <a:p>
            <a:r>
              <a:rPr lang="en-GB" sz="1500" dirty="0"/>
              <a:t>2 x Supermarine Walrus</a:t>
            </a:r>
          </a:p>
          <a:p>
            <a:endParaRPr lang="en-GB" sz="1500" dirty="0"/>
          </a:p>
          <a:p>
            <a:endParaRPr lang="en-GB" sz="1500" dirty="0"/>
          </a:p>
        </p:txBody>
      </p:sp>
    </p:spTree>
    <p:extLst>
      <p:ext uri="{BB962C8B-B14F-4D97-AF65-F5344CB8AC3E}">
        <p14:creationId xmlns:p14="http://schemas.microsoft.com/office/powerpoint/2010/main" val="264924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856984" cy="507831"/>
          </a:xfrm>
          <a:prstGeom prst="rect">
            <a:avLst/>
          </a:prstGeom>
          <a:noFill/>
        </p:spPr>
        <p:txBody>
          <a:bodyPr wrap="square" rtlCol="0">
            <a:spAutoFit/>
          </a:bodyPr>
          <a:lstStyle/>
          <a:p>
            <a:pPr algn="ctr"/>
            <a:r>
              <a:rPr lang="en-GB" sz="2700" i="1" dirty="0"/>
              <a:t>Edinburgh</a:t>
            </a:r>
            <a:r>
              <a:rPr lang="en-GB" sz="2700" dirty="0"/>
              <a:t>-class</a:t>
            </a:r>
            <a:endParaRPr lang="en-GB" sz="27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2" y="836712"/>
            <a:ext cx="7668344" cy="3681472"/>
          </a:xfrm>
          <a:prstGeom prst="rect">
            <a:avLst/>
          </a:prstGeom>
        </p:spPr>
      </p:pic>
      <p:sp>
        <p:nvSpPr>
          <p:cNvPr id="4" name="TextBox 3"/>
          <p:cNvSpPr txBox="1"/>
          <p:nvPr/>
        </p:nvSpPr>
        <p:spPr>
          <a:xfrm>
            <a:off x="179512" y="4725144"/>
            <a:ext cx="8856984" cy="2400657"/>
          </a:xfrm>
          <a:prstGeom prst="rect">
            <a:avLst/>
          </a:prstGeom>
          <a:noFill/>
        </p:spPr>
        <p:txBody>
          <a:bodyPr wrap="square" rtlCol="0">
            <a:spAutoFit/>
          </a:bodyPr>
          <a:lstStyle/>
          <a:p>
            <a:r>
              <a:rPr lang="en-GB" sz="1500" dirty="0"/>
              <a:t>Final two Towns heavily revised &amp; significantly enlarged</a:t>
            </a:r>
          </a:p>
          <a:p>
            <a:r>
              <a:rPr lang="en-GB" sz="1500" dirty="0"/>
              <a:t>10,550 tons standard, 613ft 6in x 63ft 4in, 32.25 – 32.5 knots [trials]</a:t>
            </a:r>
          </a:p>
          <a:p>
            <a:r>
              <a:rPr lang="en-GB" sz="1500" dirty="0"/>
              <a:t>12 x 6in in 4 triple turrets (16 x 6in in 4 x quadruple turrets considered), 12 x 4in in 6 x twin. 2 x triple 21in torpedo tubes</a:t>
            </a:r>
          </a:p>
          <a:p>
            <a:r>
              <a:rPr lang="en-GB" sz="1500" dirty="0"/>
              <a:t>Belt 4 1/2in cemented, extended relative to previous classes to cover magazines &amp; do away with internal box. Bulkheads 2 1/2in, turrets 2in – 4in, trunkings / ring bulkheads 1in – 2in, decks 1 1/2in – 3in</a:t>
            </a:r>
          </a:p>
          <a:p>
            <a:r>
              <a:rPr lang="en-GB" sz="1500" dirty="0"/>
              <a:t>3 x Supermarine Walrus</a:t>
            </a:r>
          </a:p>
          <a:p>
            <a:r>
              <a:rPr lang="en-GB" sz="1500" dirty="0"/>
              <a:t>   </a:t>
            </a:r>
          </a:p>
          <a:p>
            <a:endParaRPr lang="en-GB" sz="1500" dirty="0"/>
          </a:p>
        </p:txBody>
      </p:sp>
    </p:spTree>
    <p:extLst>
      <p:ext uri="{BB962C8B-B14F-4D97-AF65-F5344CB8AC3E}">
        <p14:creationId xmlns:p14="http://schemas.microsoft.com/office/powerpoint/2010/main" val="99532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754053"/>
          </a:xfrm>
          <a:prstGeom prst="rect">
            <a:avLst/>
          </a:prstGeom>
          <a:noFill/>
        </p:spPr>
        <p:txBody>
          <a:bodyPr wrap="square" rtlCol="0">
            <a:spAutoFit/>
          </a:bodyPr>
          <a:lstStyle/>
          <a:p>
            <a:pPr algn="ctr"/>
            <a:r>
              <a:rPr lang="en-GB" sz="2700" dirty="0"/>
              <a:t>Supermarine Walrus</a:t>
            </a:r>
          </a:p>
          <a:p>
            <a:pPr algn="ctr"/>
            <a:r>
              <a:rPr lang="en-GB" sz="1600" i="1" dirty="0"/>
              <a:t>Maritime patrol amphibian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96752"/>
            <a:ext cx="4464803" cy="2880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772" y="3573016"/>
            <a:ext cx="3936719" cy="3013164"/>
          </a:xfrm>
          <a:prstGeom prst="rect">
            <a:avLst/>
          </a:prstGeom>
        </p:spPr>
      </p:pic>
    </p:spTree>
    <p:extLst>
      <p:ext uri="{BB962C8B-B14F-4D97-AF65-F5344CB8AC3E}">
        <p14:creationId xmlns:p14="http://schemas.microsoft.com/office/powerpoint/2010/main" val="200513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1968"/>
            <a:ext cx="8928992" cy="507831"/>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Fiji</a:t>
            </a:r>
            <a:r>
              <a:rPr lang="en-GB" sz="2700" dirty="0">
                <a:effectLst>
                  <a:outerShdw blurRad="38100" dist="38100" dir="2700000" algn="tl">
                    <a:srgbClr val="000000">
                      <a:alpha val="43137"/>
                    </a:srgbClr>
                  </a:outerShdw>
                </a:effectLst>
              </a:rPr>
              <a:t> class</a:t>
            </a:r>
            <a:endParaRPr lang="en-GB" sz="2700" i="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69" y="709799"/>
            <a:ext cx="4763860" cy="3441889"/>
          </a:xfrm>
          <a:prstGeom prst="rect">
            <a:avLst/>
          </a:prstGeom>
        </p:spPr>
      </p:pic>
      <p:sp>
        <p:nvSpPr>
          <p:cNvPr id="4" name="TextBox 3"/>
          <p:cNvSpPr txBox="1"/>
          <p:nvPr/>
        </p:nvSpPr>
        <p:spPr>
          <a:xfrm>
            <a:off x="107503" y="4293096"/>
            <a:ext cx="8928992" cy="2400657"/>
          </a:xfrm>
          <a:prstGeom prst="rect">
            <a:avLst/>
          </a:prstGeom>
          <a:noFill/>
        </p:spPr>
        <p:txBody>
          <a:bodyPr wrap="square" rtlCol="0">
            <a:spAutoFit/>
          </a:bodyPr>
          <a:lstStyle/>
          <a:p>
            <a:pPr marL="285750" indent="-285750">
              <a:buFont typeface="Arial" panose="020B0604020202020204" pitchFamily="34" charset="0"/>
              <a:buChar char="•"/>
            </a:pPr>
            <a:r>
              <a:rPr lang="en-GB" sz="1500" i="1" dirty="0"/>
              <a:t>Town</a:t>
            </a:r>
            <a:r>
              <a:rPr lang="en-GB" sz="1500" dirty="0"/>
              <a:t>-class reduced per stipulations of 2</a:t>
            </a:r>
            <a:r>
              <a:rPr lang="en-GB" sz="1500" baseline="30000" dirty="0"/>
              <a:t>nd</a:t>
            </a:r>
            <a:r>
              <a:rPr lang="en-GB" sz="1500" dirty="0"/>
              <a:t> London Naval Treaty for maximum size of light cruiser to nominal 8,000 tons. </a:t>
            </a:r>
          </a:p>
          <a:p>
            <a:pPr marL="285750" indent="-285750">
              <a:buFont typeface="Arial" panose="020B0604020202020204" pitchFamily="34" charset="0"/>
              <a:buChar char="•"/>
            </a:pPr>
            <a:r>
              <a:rPr lang="en-GB" sz="1500" dirty="0"/>
              <a:t>Built several batches. 8 x original </a:t>
            </a:r>
            <a:r>
              <a:rPr lang="en-GB" sz="1500" i="1" dirty="0"/>
              <a:t>Fiji</a:t>
            </a:r>
            <a:r>
              <a:rPr lang="en-GB" sz="1500" dirty="0"/>
              <a:t> design, 3 x modified </a:t>
            </a:r>
            <a:r>
              <a:rPr lang="en-GB" sz="1500" i="1" dirty="0"/>
              <a:t>Ceylon</a:t>
            </a:r>
            <a:r>
              <a:rPr lang="en-GB" sz="1500" dirty="0"/>
              <a:t> type</a:t>
            </a:r>
          </a:p>
          <a:p>
            <a:pPr marL="285750" indent="-285750">
              <a:buFont typeface="Arial" panose="020B0604020202020204" pitchFamily="34" charset="0"/>
              <a:buChar char="•"/>
            </a:pPr>
            <a:r>
              <a:rPr lang="en-GB" sz="1500" dirty="0"/>
              <a:t>555ft 6in o/a x 62ft. Transom stern. 8,670 tons standard, 10,620 tons full load [nominals], 31.25 – 31.5 knots [trials]</a:t>
            </a:r>
          </a:p>
          <a:p>
            <a:pPr marL="285750" indent="-285750">
              <a:buFont typeface="Arial" panose="020B0604020202020204" pitchFamily="34" charset="0"/>
              <a:buChar char="•"/>
            </a:pPr>
            <a:r>
              <a:rPr lang="en-GB" sz="1500" dirty="0"/>
              <a:t>1</a:t>
            </a:r>
            <a:r>
              <a:rPr lang="en-GB" sz="1500" baseline="30000" dirty="0"/>
              <a:t>st</a:t>
            </a:r>
            <a:r>
              <a:rPr lang="en-GB" sz="1500" dirty="0"/>
              <a:t> batch 12 x 6in in 4 x triple turrets;  8 x 4in QF in 4 x twin, 2 x triple 21in torpedo tubes</a:t>
            </a:r>
          </a:p>
          <a:p>
            <a:pPr marL="285750" indent="-285750">
              <a:buFont typeface="Arial" panose="020B0604020202020204" pitchFamily="34" charset="0"/>
              <a:buChar char="•"/>
            </a:pPr>
            <a:r>
              <a:rPr lang="en-GB" sz="1500" dirty="0"/>
              <a:t>2</a:t>
            </a:r>
            <a:r>
              <a:rPr lang="en-GB" sz="1500" baseline="30000" dirty="0"/>
              <a:t>nd</a:t>
            </a:r>
            <a:r>
              <a:rPr lang="en-GB" sz="1500" dirty="0"/>
              <a:t> batch [</a:t>
            </a:r>
            <a:r>
              <a:rPr lang="en-GB" sz="1500" i="1" dirty="0"/>
              <a:t>Ceylon</a:t>
            </a:r>
            <a:r>
              <a:rPr lang="en-GB" sz="1500" dirty="0"/>
              <a:t> grp] reduced 9 x 6in in 3 x triple turrets</a:t>
            </a:r>
          </a:p>
          <a:p>
            <a:pPr marL="285750" indent="-285750">
              <a:buFont typeface="Arial" panose="020B0604020202020204" pitchFamily="34" charset="0"/>
              <a:buChar char="•"/>
            </a:pPr>
            <a:r>
              <a:rPr lang="en-GB" sz="1500" dirty="0"/>
              <a:t>3 1/4in – 3 1/2in belt [non-cemented], 1 1/2in – 2in bulkheads, turrets 1in – 2in, ring bulkheads 1in, deck 1 1/4in – 2in</a:t>
            </a:r>
          </a:p>
          <a:p>
            <a:pPr marL="285750" indent="-285750">
              <a:buFont typeface="Arial" panose="020B0604020202020204" pitchFamily="34" charset="0"/>
              <a:buChar char="•"/>
            </a:pPr>
            <a:r>
              <a:rPr lang="en-GB" sz="1500" dirty="0"/>
              <a:t>2 x Supermarine Walrus</a:t>
            </a:r>
          </a:p>
        </p:txBody>
      </p:sp>
    </p:spTree>
    <p:extLst>
      <p:ext uri="{BB962C8B-B14F-4D97-AF65-F5344CB8AC3E}">
        <p14:creationId xmlns:p14="http://schemas.microsoft.com/office/powerpoint/2010/main" val="346954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26" y="233392"/>
            <a:ext cx="7620000" cy="3225800"/>
          </a:xfrm>
          <a:prstGeom prst="rect">
            <a:avLst/>
          </a:prstGeom>
        </p:spPr>
      </p:pic>
      <p:sp>
        <p:nvSpPr>
          <p:cNvPr id="3" name="TextBox 2"/>
          <p:cNvSpPr txBox="1"/>
          <p:nvPr/>
        </p:nvSpPr>
        <p:spPr>
          <a:xfrm>
            <a:off x="770626" y="3717032"/>
            <a:ext cx="7620000" cy="338554"/>
          </a:xfrm>
          <a:prstGeom prst="rect">
            <a:avLst/>
          </a:prstGeom>
          <a:noFill/>
        </p:spPr>
        <p:txBody>
          <a:bodyPr wrap="square" rtlCol="0">
            <a:spAutoFit/>
          </a:bodyPr>
          <a:lstStyle/>
          <a:p>
            <a:pPr algn="ctr"/>
            <a:r>
              <a:rPr lang="en-GB" sz="1600" dirty="0"/>
              <a:t>Sketch plan </a:t>
            </a:r>
            <a:r>
              <a:rPr lang="en-GB" sz="1600" i="1" dirty="0"/>
              <a:t>Fiji</a:t>
            </a:r>
            <a:r>
              <a:rPr lang="en-GB" sz="1600" dirty="0"/>
              <a:t> class showing belt armour</a:t>
            </a:r>
          </a:p>
        </p:txBody>
      </p:sp>
    </p:spTree>
    <p:extLst>
      <p:ext uri="{BB962C8B-B14F-4D97-AF65-F5344CB8AC3E}">
        <p14:creationId xmlns:p14="http://schemas.microsoft.com/office/powerpoint/2010/main" val="301173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64" y="83592"/>
            <a:ext cx="8928992" cy="507831"/>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Minotaur</a:t>
            </a:r>
            <a:r>
              <a:rPr lang="en-GB" sz="2700" dirty="0">
                <a:effectLst>
                  <a:outerShdw blurRad="38100" dist="38100" dir="2700000" algn="tl">
                    <a:srgbClr val="000000">
                      <a:alpha val="43137"/>
                    </a:srgbClr>
                  </a:outerShdw>
                </a:effectLst>
              </a:rPr>
              <a:t> [</a:t>
            </a:r>
            <a:r>
              <a:rPr lang="en-GB" sz="2700" i="1" dirty="0">
                <a:effectLst>
                  <a:outerShdw blurRad="38100" dist="38100" dir="2700000" algn="tl">
                    <a:srgbClr val="000000">
                      <a:alpha val="43137"/>
                    </a:srgbClr>
                  </a:outerShdw>
                </a:effectLst>
              </a:rPr>
              <a:t>Swiftsure</a:t>
            </a:r>
            <a:r>
              <a:rPr lang="en-GB" sz="2700" dirty="0">
                <a:effectLst>
                  <a:outerShdw blurRad="38100" dist="38100" dir="2700000" algn="tl">
                    <a:srgbClr val="000000">
                      <a:alpha val="43137"/>
                    </a:srgbClr>
                  </a:outerShdw>
                </a:effectLst>
              </a:rPr>
              <a:t>] class</a:t>
            </a:r>
            <a:endParaRPr lang="en-GB" sz="2700" i="1" dirty="0">
              <a:effectLst>
                <a:outerShdw blurRad="38100" dist="38100" dir="2700000" algn="tl">
                  <a:srgbClr val="000000">
                    <a:alpha val="43137"/>
                  </a:srgbClr>
                </a:outerShdw>
              </a:effectLst>
            </a:endParaRPr>
          </a:p>
        </p:txBody>
      </p:sp>
      <p:sp>
        <p:nvSpPr>
          <p:cNvPr id="4" name="TextBox 3"/>
          <p:cNvSpPr txBox="1"/>
          <p:nvPr/>
        </p:nvSpPr>
        <p:spPr>
          <a:xfrm>
            <a:off x="110275" y="2858160"/>
            <a:ext cx="8831568" cy="2169825"/>
          </a:xfrm>
          <a:prstGeom prst="rect">
            <a:avLst/>
          </a:prstGeom>
          <a:noFill/>
        </p:spPr>
        <p:txBody>
          <a:bodyPr wrap="square" rtlCol="0">
            <a:spAutoFit/>
          </a:bodyPr>
          <a:lstStyle/>
          <a:p>
            <a:pPr marL="285750" indent="-285750">
              <a:buFont typeface="Arial" panose="020B0604020202020204" pitchFamily="34" charset="0"/>
              <a:buChar char="•"/>
            </a:pPr>
            <a:r>
              <a:rPr lang="en-GB" sz="1500" i="1" dirty="0"/>
              <a:t>Swiftsure / Minotaur</a:t>
            </a:r>
            <a:r>
              <a:rPr lang="en-GB" sz="1500" dirty="0"/>
              <a:t> class modified versions of </a:t>
            </a:r>
            <a:r>
              <a:rPr lang="en-GB" sz="1500" i="1" dirty="0"/>
              <a:t>Ceylon</a:t>
            </a:r>
            <a:r>
              <a:rPr lang="en-GB" sz="1500" dirty="0"/>
              <a:t> batch </a:t>
            </a:r>
            <a:r>
              <a:rPr lang="en-GB" sz="1500" i="1" dirty="0"/>
              <a:t>Fijis </a:t>
            </a:r>
            <a:r>
              <a:rPr lang="en-GB" sz="1500" dirty="0"/>
              <a:t>‘incorporating war modifications’ [authorised 1941]</a:t>
            </a:r>
          </a:p>
          <a:p>
            <a:pPr marL="285750" indent="-285750">
              <a:buFont typeface="Arial" panose="020B0604020202020204" pitchFamily="34" charset="0"/>
              <a:buChar char="•"/>
            </a:pPr>
            <a:r>
              <a:rPr lang="en-GB" sz="1500" dirty="0"/>
              <a:t>9 – 12 planned, 3 completed by end WW2 [</a:t>
            </a:r>
            <a:r>
              <a:rPr lang="en-GB" sz="1500" i="1" dirty="0"/>
              <a:t>Minotaur, Swiftsure, Superb</a:t>
            </a:r>
            <a:r>
              <a:rPr lang="en-GB" sz="1500" dirty="0"/>
              <a:t>]. Others cancelled or reordered as post-war </a:t>
            </a:r>
            <a:r>
              <a:rPr lang="en-GB" sz="1500" i="1" dirty="0"/>
              <a:t>Tiger</a:t>
            </a:r>
            <a:r>
              <a:rPr lang="en-GB" sz="1500" dirty="0"/>
              <a:t>-class. </a:t>
            </a:r>
          </a:p>
          <a:p>
            <a:pPr marL="285750" indent="-285750">
              <a:buFont typeface="Arial" panose="020B0604020202020204" pitchFamily="34" charset="0"/>
              <a:buChar char="•"/>
            </a:pPr>
            <a:r>
              <a:rPr lang="en-GB" sz="1500" dirty="0"/>
              <a:t>Saw little action as completion low priority; </a:t>
            </a:r>
            <a:r>
              <a:rPr lang="en-GB" sz="1500" i="1" dirty="0"/>
              <a:t>Swiftsure</a:t>
            </a:r>
            <a:r>
              <a:rPr lang="en-GB" sz="1500" dirty="0"/>
              <a:t> flag British Pacific Cruiser Squadron; Cecil Harcourt selected to hoist flag Japanese surrender Hong Kong</a:t>
            </a:r>
          </a:p>
          <a:p>
            <a:pPr marL="285750" indent="-285750">
              <a:buFont typeface="Arial" panose="020B0604020202020204" pitchFamily="34" charset="0"/>
              <a:buChar char="•"/>
            </a:pPr>
            <a:r>
              <a:rPr lang="en-GB" sz="1500" dirty="0"/>
              <a:t>8,800 tons standard; 555ft 6in o/a x 63ft [64ft </a:t>
            </a:r>
            <a:r>
              <a:rPr lang="en-GB" sz="1500" i="1" dirty="0"/>
              <a:t>Superb</a:t>
            </a:r>
            <a:r>
              <a:rPr lang="en-GB" sz="1500" dirty="0"/>
              <a:t>], 31.5 knots [trials]</a:t>
            </a:r>
          </a:p>
          <a:p>
            <a:pPr marL="285750" indent="-285750">
              <a:buFont typeface="Arial" panose="020B0604020202020204" pitchFamily="34" charset="0"/>
              <a:buChar char="•"/>
            </a:pPr>
            <a:r>
              <a:rPr lang="en-GB" sz="1500" dirty="0"/>
              <a:t>9 x 6in in 3 x triple turrets,  10 x 4in QF in dual mounts, 2 x triple 21in torpedo tubes</a:t>
            </a:r>
          </a:p>
          <a:p>
            <a:pPr marL="285750" indent="-285750">
              <a:buFont typeface="Arial" panose="020B0604020202020204" pitchFamily="34" charset="0"/>
              <a:buChar char="•"/>
            </a:pPr>
            <a:endParaRPr lang="en-GB" sz="1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15" y="764704"/>
            <a:ext cx="8802328" cy="1952898"/>
          </a:xfrm>
          <a:prstGeom prst="rect">
            <a:avLst/>
          </a:prstGeom>
        </p:spPr>
      </p:pic>
    </p:spTree>
    <p:extLst>
      <p:ext uri="{BB962C8B-B14F-4D97-AF65-F5344CB8AC3E}">
        <p14:creationId xmlns:p14="http://schemas.microsoft.com/office/powerpoint/2010/main" val="113122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67223"/>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The Arctic</a:t>
            </a:r>
          </a:p>
        </p:txBody>
      </p:sp>
      <p:sp>
        <p:nvSpPr>
          <p:cNvPr id="3" name="TextBox 2"/>
          <p:cNvSpPr txBox="1"/>
          <p:nvPr/>
        </p:nvSpPr>
        <p:spPr>
          <a:xfrm>
            <a:off x="137834" y="828035"/>
            <a:ext cx="4176464" cy="5170646"/>
          </a:xfrm>
          <a:prstGeom prst="rect">
            <a:avLst/>
          </a:prstGeom>
          <a:noFill/>
        </p:spPr>
        <p:txBody>
          <a:bodyPr wrap="square" rtlCol="0">
            <a:spAutoFit/>
          </a:bodyPr>
          <a:lstStyle/>
          <a:p>
            <a:pPr marL="285750" indent="-285750">
              <a:buFont typeface="Arial" panose="020B0604020202020204" pitchFamily="34" charset="0"/>
              <a:buChar char="•"/>
            </a:pPr>
            <a:r>
              <a:rPr lang="en-GB" sz="1500" i="1" dirty="0"/>
              <a:t>Town</a:t>
            </a:r>
            <a:r>
              <a:rPr lang="en-GB" sz="1500" dirty="0"/>
              <a:t> &amp; </a:t>
            </a:r>
            <a:r>
              <a:rPr lang="en-GB" sz="1500" i="1" dirty="0"/>
              <a:t>Fiji</a:t>
            </a:r>
            <a:r>
              <a:rPr lang="en-GB" sz="1500" dirty="0"/>
              <a:t> classes employed extensively in northern waters –convoy protection in both directions (typically to / from Murmansk), cover for minelaying or minesweeping operations or blockade-breaker patrols in esp. GIUK gap</a:t>
            </a:r>
          </a:p>
          <a:p>
            <a:pPr marL="285750" indent="-285750">
              <a:buFont typeface="Arial" panose="020B0604020202020204" pitchFamily="34" charset="0"/>
              <a:buChar char="•"/>
            </a:pPr>
            <a:r>
              <a:rPr lang="en-GB" sz="1500" dirty="0"/>
              <a:t>Both types see losses &amp; participate in well-known convoys &amp; operations inc. Battle of North Cape, covering potential sorties by Tirpitz or other major vessels, and providing cover / escorts for carriers in </a:t>
            </a:r>
            <a:r>
              <a:rPr lang="en-GB" sz="1500" dirty="0" err="1"/>
              <a:t>ariel</a:t>
            </a:r>
            <a:r>
              <a:rPr lang="en-GB" sz="1500" dirty="0"/>
              <a:t> operations against ‘Lonely Queen of the North’ e.g. Operations Tungsten and Mascot</a:t>
            </a:r>
          </a:p>
          <a:p>
            <a:pPr marL="285750" indent="-285750">
              <a:buFont typeface="Arial" panose="020B0604020202020204" pitchFamily="34" charset="0"/>
              <a:buChar char="•"/>
            </a:pPr>
            <a:r>
              <a:rPr lang="en-GB" sz="1500" dirty="0"/>
              <a:t>Northern operations not glamourous but of major importance. Both types basically well-suited to task: wet but good sea boats due to size, decent range, well-armed (esp. effective AA), with effective radar &amp; with reasonable tactical diameter [i.e. relatively agile for dimensions] so balance with smaller types, carriers or heavier units well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1407312"/>
            <a:ext cx="4321020" cy="3191382"/>
          </a:xfrm>
          <a:prstGeom prst="rect">
            <a:avLst/>
          </a:prstGeom>
        </p:spPr>
      </p:pic>
      <p:sp>
        <p:nvSpPr>
          <p:cNvPr id="5" name="TextBox 4"/>
          <p:cNvSpPr txBox="1"/>
          <p:nvPr/>
        </p:nvSpPr>
        <p:spPr>
          <a:xfrm>
            <a:off x="4577907" y="4737532"/>
            <a:ext cx="4321020" cy="323165"/>
          </a:xfrm>
          <a:prstGeom prst="rect">
            <a:avLst/>
          </a:prstGeom>
          <a:noFill/>
        </p:spPr>
        <p:txBody>
          <a:bodyPr wrap="square" rtlCol="0">
            <a:spAutoFit/>
          </a:bodyPr>
          <a:lstStyle/>
          <a:p>
            <a:pPr algn="ctr"/>
            <a:r>
              <a:rPr lang="en-GB" sz="1500" dirty="0"/>
              <a:t>HMS </a:t>
            </a:r>
            <a:r>
              <a:rPr lang="en-GB" sz="1500" i="1" dirty="0"/>
              <a:t>Kenya</a:t>
            </a:r>
            <a:r>
              <a:rPr lang="en-GB" sz="1500" dirty="0"/>
              <a:t> north of Arctic Circle</a:t>
            </a:r>
          </a:p>
        </p:txBody>
      </p:sp>
    </p:spTree>
    <p:extLst>
      <p:ext uri="{BB962C8B-B14F-4D97-AF65-F5344CB8AC3E}">
        <p14:creationId xmlns:p14="http://schemas.microsoft.com/office/powerpoint/2010/main" val="34690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152" y="188640"/>
            <a:ext cx="8856984"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The Ship that Torpedoed Herself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877" y="3341712"/>
            <a:ext cx="4445000" cy="2895600"/>
          </a:xfrm>
          <a:prstGeom prst="rect">
            <a:avLst/>
          </a:prstGeom>
        </p:spPr>
      </p:pic>
      <p:sp>
        <p:nvSpPr>
          <p:cNvPr id="4" name="TextBox 3"/>
          <p:cNvSpPr txBox="1"/>
          <p:nvPr/>
        </p:nvSpPr>
        <p:spPr>
          <a:xfrm>
            <a:off x="4286877" y="6237312"/>
            <a:ext cx="4445000" cy="553998"/>
          </a:xfrm>
          <a:prstGeom prst="rect">
            <a:avLst/>
          </a:prstGeom>
          <a:noFill/>
        </p:spPr>
        <p:txBody>
          <a:bodyPr wrap="square" rtlCol="0">
            <a:spAutoFit/>
          </a:bodyPr>
          <a:lstStyle/>
          <a:p>
            <a:pPr algn="ctr"/>
            <a:r>
              <a:rPr lang="en-GB" sz="1500" dirty="0"/>
              <a:t>HMS </a:t>
            </a:r>
            <a:r>
              <a:rPr lang="en-GB" sz="1500" i="1" dirty="0"/>
              <a:t>Trinidad </a:t>
            </a:r>
            <a:r>
              <a:rPr lang="en-GB" sz="1500" dirty="0"/>
              <a:t>refuelling, in Arctic dazzle paint scheme</a:t>
            </a:r>
          </a:p>
        </p:txBody>
      </p:sp>
      <p:sp>
        <p:nvSpPr>
          <p:cNvPr id="7" name="TextBox 6"/>
          <p:cNvSpPr txBox="1"/>
          <p:nvPr/>
        </p:nvSpPr>
        <p:spPr>
          <a:xfrm>
            <a:off x="176152" y="836712"/>
            <a:ext cx="8788336" cy="2400657"/>
          </a:xfrm>
          <a:prstGeom prst="rect">
            <a:avLst/>
          </a:prstGeom>
          <a:noFill/>
        </p:spPr>
        <p:txBody>
          <a:bodyPr wrap="square" rtlCol="0">
            <a:spAutoFit/>
          </a:bodyPr>
          <a:lstStyle/>
          <a:p>
            <a:pPr marL="285750" indent="-285750">
              <a:buFont typeface="Arial" panose="020B0604020202020204" pitchFamily="34" charset="0"/>
              <a:buChar char="•"/>
            </a:pPr>
            <a:r>
              <a:rPr lang="en-GB" sz="1500" dirty="0"/>
              <a:t>HMS </a:t>
            </a:r>
            <a:r>
              <a:rPr lang="en-GB" sz="1500" i="1" dirty="0"/>
              <a:t>Trinidad</a:t>
            </a:r>
            <a:r>
              <a:rPr lang="en-GB" sz="1500" dirty="0"/>
              <a:t> (Batch I </a:t>
            </a:r>
            <a:r>
              <a:rPr lang="en-GB" sz="1500" i="1" dirty="0"/>
              <a:t>Fiji</a:t>
            </a:r>
            <a:r>
              <a:rPr lang="en-GB" sz="1500" dirty="0"/>
              <a:t>) attached to Home Fleet 10CS. Spends much of career in northern waters. </a:t>
            </a:r>
          </a:p>
          <a:p>
            <a:pPr marL="285750" indent="-285750">
              <a:buFont typeface="Arial" panose="020B0604020202020204" pitchFamily="34" charset="0"/>
              <a:buChar char="•"/>
            </a:pPr>
            <a:r>
              <a:rPr lang="en-GB" sz="1500" dirty="0"/>
              <a:t>Escorted outbound PQ8 &amp; returning PQ6</a:t>
            </a:r>
          </a:p>
          <a:p>
            <a:pPr marL="285750" indent="-285750">
              <a:buFont typeface="Arial" panose="020B0604020202020204" pitchFamily="34" charset="0"/>
              <a:buChar char="•"/>
            </a:pPr>
            <a:r>
              <a:rPr lang="en-GB" sz="1500" dirty="0"/>
              <a:t>Deployed February ‘42 barrier patrols GIUK Gap; supported (cover) minelaying operation in Northern Barrage. </a:t>
            </a:r>
          </a:p>
          <a:p>
            <a:pPr marL="285750" indent="-285750">
              <a:buFont typeface="Arial" panose="020B0604020202020204" pitchFamily="34" charset="0"/>
              <a:buChar char="•"/>
            </a:pPr>
            <a:r>
              <a:rPr lang="en-GB" sz="1500" dirty="0"/>
              <a:t>Early March dispatched Scapa assist refuel Home Fleet destroyer screen (supporting PQ 12 &amp; countering abortive </a:t>
            </a:r>
            <a:r>
              <a:rPr lang="en-GB" sz="1500" i="1" dirty="0"/>
              <a:t>Tirpitz</a:t>
            </a:r>
            <a:r>
              <a:rPr lang="en-GB" sz="1500" dirty="0"/>
              <a:t> sortie)</a:t>
            </a:r>
          </a:p>
          <a:p>
            <a:pPr marL="285750" indent="-285750">
              <a:buFont typeface="Arial" panose="020B0604020202020204" pitchFamily="34" charset="0"/>
              <a:buChar char="•"/>
            </a:pPr>
            <a:r>
              <a:rPr lang="en-GB" sz="1500" dirty="0"/>
              <a:t>21 March departs Scapa for </a:t>
            </a:r>
            <a:r>
              <a:rPr lang="en-GB" sz="1500" dirty="0" err="1"/>
              <a:t>Seidisfjord</a:t>
            </a:r>
            <a:r>
              <a:rPr lang="en-GB" sz="1500" dirty="0"/>
              <a:t>; escort for outbound PQ 13 (19 vessels). Poor weather results in convoy spread out over 140 nm distance; noted by German aerial reconnaissance &amp; destroyer flotilla Z24 – Z26 dispatched intercept</a:t>
            </a:r>
          </a:p>
        </p:txBody>
      </p:sp>
      <p:sp>
        <p:nvSpPr>
          <p:cNvPr id="9" name="TextBox 8"/>
          <p:cNvSpPr txBox="1"/>
          <p:nvPr/>
        </p:nvSpPr>
        <p:spPr>
          <a:xfrm>
            <a:off x="176152" y="3256156"/>
            <a:ext cx="3963800" cy="3323987"/>
          </a:xfrm>
          <a:prstGeom prst="rect">
            <a:avLst/>
          </a:prstGeom>
          <a:noFill/>
        </p:spPr>
        <p:txBody>
          <a:bodyPr wrap="square" rtlCol="0">
            <a:spAutoFit/>
          </a:bodyPr>
          <a:lstStyle/>
          <a:p>
            <a:pPr marL="285750" indent="-285750">
              <a:buFont typeface="Arial" panose="020B0604020202020204" pitchFamily="34" charset="0"/>
              <a:buChar char="•"/>
            </a:pPr>
            <a:r>
              <a:rPr lang="en-GB" sz="1500" dirty="0"/>
              <a:t>0700 29 March </a:t>
            </a:r>
            <a:r>
              <a:rPr lang="en-GB" sz="1500" i="1" dirty="0"/>
              <a:t>Trinidad</a:t>
            </a:r>
            <a:r>
              <a:rPr lang="en-GB" sz="1500" dirty="0"/>
              <a:t> searching destroyers &amp; sweeping ahead convoy visual &amp; radar. </a:t>
            </a:r>
          </a:p>
          <a:p>
            <a:pPr marL="285750" indent="-285750">
              <a:buFont typeface="Arial" panose="020B0604020202020204" pitchFamily="34" charset="0"/>
              <a:buChar char="•"/>
            </a:pPr>
            <a:r>
              <a:rPr lang="en-GB" sz="1500" dirty="0"/>
              <a:t>0815 enters snow squall; 0843 radar contact 6 ½ miles, pinpoints by 0847 with visual contact shortly afterward. </a:t>
            </a:r>
          </a:p>
          <a:p>
            <a:pPr marL="285750" indent="-285750">
              <a:buFont typeface="Arial" panose="020B0604020202020204" pitchFamily="34" charset="0"/>
              <a:buChar char="•"/>
            </a:pPr>
            <a:r>
              <a:rPr lang="en-GB" sz="1500" dirty="0"/>
              <a:t>0851 opens fire on Z26 at 2nm; 5 radar controlled broadsides hitting from 2</a:t>
            </a:r>
            <a:r>
              <a:rPr lang="en-GB" sz="1500" baseline="30000" dirty="0"/>
              <a:t>nd</a:t>
            </a:r>
            <a:r>
              <a:rPr lang="en-GB" sz="1500" dirty="0"/>
              <a:t> salvo with effect. 1min later shifts fire to Z25; 3 broadsides with additional 4in QF. Hit by 2 x 15cm. </a:t>
            </a:r>
          </a:p>
          <a:p>
            <a:pPr marL="285750" indent="-285750">
              <a:buFont typeface="Arial" panose="020B0604020202020204" pitchFamily="34" charset="0"/>
              <a:buChar char="•"/>
            </a:pPr>
            <a:r>
              <a:rPr lang="en-GB" sz="1500" dirty="0"/>
              <a:t>Manoeuvres hard starboard to avoid torpedo spread launch; contact briefly lost</a:t>
            </a:r>
          </a:p>
        </p:txBody>
      </p:sp>
    </p:spTree>
    <p:extLst>
      <p:ext uri="{BB962C8B-B14F-4D97-AF65-F5344CB8AC3E}">
        <p14:creationId xmlns:p14="http://schemas.microsoft.com/office/powerpoint/2010/main" val="234377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2857"/>
            <a:ext cx="8712968"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Arctic cold</a:t>
            </a:r>
          </a:p>
        </p:txBody>
      </p:sp>
      <p:sp>
        <p:nvSpPr>
          <p:cNvPr id="4" name="TextBox 3"/>
          <p:cNvSpPr txBox="1"/>
          <p:nvPr/>
        </p:nvSpPr>
        <p:spPr>
          <a:xfrm>
            <a:off x="107504" y="620688"/>
            <a:ext cx="8892988" cy="1477328"/>
          </a:xfrm>
          <a:prstGeom prst="rect">
            <a:avLst/>
          </a:prstGeom>
          <a:noFill/>
        </p:spPr>
        <p:txBody>
          <a:bodyPr wrap="square" rtlCol="0">
            <a:spAutoFit/>
          </a:bodyPr>
          <a:lstStyle/>
          <a:p>
            <a:pPr marL="285750" indent="-285750">
              <a:buFont typeface="Arial" panose="020B0604020202020204" pitchFamily="34" charset="0"/>
              <a:buChar char="•"/>
            </a:pPr>
            <a:r>
              <a:rPr lang="en-GB" sz="1500" dirty="0"/>
              <a:t>Contact regained 0857; 0917 </a:t>
            </a:r>
            <a:r>
              <a:rPr lang="en-GB" sz="1500" i="1" dirty="0"/>
              <a:t>Trinidad </a:t>
            </a:r>
            <a:r>
              <a:rPr lang="en-GB" sz="1500" dirty="0"/>
              <a:t>fires some 24 salvos forward turrets, 13 X &amp; 10 Y turrets approx. 2,900yds. Z26 fine on port bow</a:t>
            </a:r>
          </a:p>
          <a:p>
            <a:pPr marL="285750" indent="-285750">
              <a:buFont typeface="Arial" panose="020B0604020202020204" pitchFamily="34" charset="0"/>
              <a:buChar char="•"/>
            </a:pPr>
            <a:r>
              <a:rPr lang="en-GB" sz="1500" dirty="0"/>
              <a:t>Approx. 0920 torpedo office attempts fire 3 port tubes. 2 x malfunction. One launches. 0923 torpedo spotted port side; explodes slightly forward A boiler room. 45ft x 20ft hole blown in side, flooding boiler room &amp; adjacent compartments; 17 degree list. Torn hole 10ft x 7ft on opposite side; major fires lower deck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8" y="2204864"/>
            <a:ext cx="3849477" cy="442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11960" y="2060848"/>
            <a:ext cx="4752528" cy="2169825"/>
          </a:xfrm>
          <a:prstGeom prst="rect">
            <a:avLst/>
          </a:prstGeom>
        </p:spPr>
        <p:txBody>
          <a:bodyPr wrap="square">
            <a:spAutoFit/>
          </a:bodyPr>
          <a:lstStyle/>
          <a:p>
            <a:pPr marL="285750" indent="-285750">
              <a:buFont typeface="Arial" panose="020B0604020202020204" pitchFamily="34" charset="0"/>
              <a:buChar char="•"/>
            </a:pPr>
            <a:r>
              <a:rPr lang="en-GB" sz="1500" dirty="0"/>
              <a:t>Divided ring mains allows power maintained. Able to make 6 – 8kts; counter-flooding reduces list &amp; 14kts achieved. </a:t>
            </a:r>
          </a:p>
          <a:p>
            <a:pPr marL="285750" indent="-285750">
              <a:buFont typeface="Arial" panose="020B0604020202020204" pitchFamily="34" charset="0"/>
              <a:buChar char="•"/>
            </a:pPr>
            <a:r>
              <a:rPr lang="en-GB" sz="1500" dirty="0"/>
              <a:t>Makes entrance Kola Inlet 0930 30 March. Entered graving dock Murmansk 7 April. </a:t>
            </a:r>
          </a:p>
          <a:p>
            <a:pPr marL="285750" indent="-285750">
              <a:buFont typeface="Arial" panose="020B0604020202020204" pitchFamily="34" charset="0"/>
              <a:buChar char="•"/>
            </a:pPr>
            <a:r>
              <a:rPr lang="en-GB" sz="1500" dirty="0"/>
              <a:t>Appears cold affected above-water tubes &amp; torpedoes. Single fired torpedo running slower than should; likely diverted course due to failure caused by lack cold-weather oils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4255672"/>
            <a:ext cx="3960440" cy="2500027"/>
          </a:xfrm>
          <a:prstGeom prst="rect">
            <a:avLst/>
          </a:prstGeom>
        </p:spPr>
      </p:pic>
    </p:spTree>
    <p:extLst>
      <p:ext uri="{BB962C8B-B14F-4D97-AF65-F5344CB8AC3E}">
        <p14:creationId xmlns:p14="http://schemas.microsoft.com/office/powerpoint/2010/main" val="389994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42" y="116632"/>
            <a:ext cx="8856984"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Loss HMS </a:t>
            </a:r>
            <a:r>
              <a:rPr lang="en-GB" sz="2700" i="1" dirty="0">
                <a:effectLst>
                  <a:outerShdw blurRad="38100" dist="38100" dir="2700000" algn="tl">
                    <a:srgbClr val="000000">
                      <a:alpha val="43137"/>
                    </a:srgbClr>
                  </a:outerShdw>
                </a:effectLst>
              </a:rPr>
              <a:t>Trinidad</a:t>
            </a:r>
            <a:endParaRPr lang="en-GB" sz="2700" dirty="0">
              <a:effectLst>
                <a:outerShdw blurRad="38100" dist="38100" dir="2700000" algn="tl">
                  <a:srgbClr val="000000">
                    <a:alpha val="43137"/>
                  </a:srgbClr>
                </a:outerShdw>
              </a:effectLst>
            </a:endParaRPr>
          </a:p>
        </p:txBody>
      </p:sp>
      <p:sp>
        <p:nvSpPr>
          <p:cNvPr id="3" name="TextBox 2"/>
          <p:cNvSpPr txBox="1"/>
          <p:nvPr/>
        </p:nvSpPr>
        <p:spPr>
          <a:xfrm>
            <a:off x="116538" y="621052"/>
            <a:ext cx="8928992" cy="3323987"/>
          </a:xfrm>
          <a:prstGeom prst="rect">
            <a:avLst/>
          </a:prstGeom>
          <a:noFill/>
        </p:spPr>
        <p:txBody>
          <a:bodyPr wrap="square" rtlCol="0">
            <a:spAutoFit/>
          </a:bodyPr>
          <a:lstStyle/>
          <a:p>
            <a:r>
              <a:rPr lang="en-GB" sz="1500" i="1" dirty="0"/>
              <a:t>Trinidad </a:t>
            </a:r>
            <a:r>
              <a:rPr lang="en-GB" sz="1500" dirty="0"/>
              <a:t>patched up mid-May for return journey; helped by arrival consignment steel plates on </a:t>
            </a:r>
            <a:r>
              <a:rPr lang="en-GB" sz="1500" i="1" dirty="0"/>
              <a:t>Edinburgh</a:t>
            </a:r>
            <a:r>
              <a:rPr lang="en-GB" sz="1500" dirty="0"/>
              <a:t> (also lost on own return journey). Leaves dock 2 May, ran trials in mouth Kola Inlet. Restricted 22kts due to loss A boiler room</a:t>
            </a:r>
          </a:p>
          <a:p>
            <a:r>
              <a:rPr lang="en-GB" sz="1500" dirty="0"/>
              <a:t>Weighed 2300hrs 13 May under flag of R. Ad. S. Bonham-Carter [having survived loss </a:t>
            </a:r>
            <a:r>
              <a:rPr lang="en-GB" sz="1500" i="1" dirty="0"/>
              <a:t>Edinburgh</a:t>
            </a:r>
            <a:r>
              <a:rPr lang="en-GB" sz="1500" dirty="0"/>
              <a:t>] with destroyer escort </a:t>
            </a:r>
            <a:r>
              <a:rPr lang="en-GB" sz="1500" i="1" dirty="0"/>
              <a:t>Somali, Matchless, Foresight</a:t>
            </a:r>
            <a:r>
              <a:rPr lang="en-GB" sz="1500" dirty="0"/>
              <a:t> &amp; </a:t>
            </a:r>
            <a:r>
              <a:rPr lang="en-GB" sz="1500" i="1" dirty="0"/>
              <a:t>Forester</a:t>
            </a:r>
            <a:r>
              <a:rPr lang="en-GB" sz="1500" dirty="0"/>
              <a:t>. Russians promise air cover 1</a:t>
            </a:r>
            <a:r>
              <a:rPr lang="en-GB" sz="1500" baseline="30000" dirty="0"/>
              <a:t>st</a:t>
            </a:r>
            <a:r>
              <a:rPr lang="en-GB" sz="1500" dirty="0"/>
              <a:t> 200 miles voyage; didn’t emerge. Spotted &amp; shadowed Ju88s from morning 14</a:t>
            </a:r>
            <a:r>
              <a:rPr lang="en-GB" sz="1500" baseline="30000" dirty="0"/>
              <a:t>th</a:t>
            </a:r>
            <a:r>
              <a:rPr lang="en-GB" sz="1500" dirty="0"/>
              <a:t> &amp; force shadowed</a:t>
            </a:r>
          </a:p>
          <a:p>
            <a:r>
              <a:rPr lang="en-GB" sz="1500" dirty="0"/>
              <a:t>2100hrs radar detects incoming aircraft. 25 dive-bombing attacks from Ju88s 2155, initially on destroyers. </a:t>
            </a:r>
          </a:p>
          <a:p>
            <a:r>
              <a:rPr lang="en-GB" sz="1500" dirty="0"/>
              <a:t>2237 8 x torpedo bombers in 2 divided </a:t>
            </a:r>
            <a:r>
              <a:rPr lang="en-GB" sz="1500" dirty="0" err="1"/>
              <a:t>grps</a:t>
            </a:r>
            <a:r>
              <a:rPr lang="en-GB" sz="1500" dirty="0"/>
              <a:t> attack off both quarters; 2245 dive-bombing attack with 2 hits: starboard of bridge &amp; blowing 20ft x 30ft hole to lower deck;  flooding B magazine from 2</a:t>
            </a:r>
            <a:r>
              <a:rPr lang="en-GB" sz="1500" baseline="30000" dirty="0"/>
              <a:t>nd</a:t>
            </a:r>
            <a:r>
              <a:rPr lang="en-GB" sz="1500" dirty="0"/>
              <a:t> hit &amp; damaging temporary patch. Electrical &amp; pump failures; major fire spreading &amp; increased by cruiser’s speed as attempts avoid ‘half-hearted’ torpedo attacks. 2315 engines stopped to try to control blaze; midnight fire out of control. Skinner of DNC dept. ‘It would take the Glasgow fire brigade to put the fire out’. </a:t>
            </a:r>
            <a:r>
              <a:rPr lang="en-GB" sz="1500" i="1" dirty="0"/>
              <a:t>Trinidad</a:t>
            </a:r>
            <a:r>
              <a:rPr lang="en-GB" sz="1500" dirty="0"/>
              <a:t> abandoned; dispatched 3 x torpedoes from </a:t>
            </a:r>
            <a:r>
              <a:rPr lang="en-GB" sz="1500" i="1" dirty="0"/>
              <a:t>Matchless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975" y="4007714"/>
            <a:ext cx="4522118" cy="269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11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507831"/>
          </a:xfrm>
          <a:prstGeom prst="rect">
            <a:avLst/>
          </a:prstGeom>
          <a:noFill/>
        </p:spPr>
        <p:txBody>
          <a:bodyPr wrap="square" rtlCol="0">
            <a:spAutoFit/>
          </a:bodyPr>
          <a:lstStyle/>
          <a:p>
            <a:pPr algn="ctr"/>
            <a:r>
              <a:rPr lang="en-GB" sz="2700" dirty="0"/>
              <a:t>Overview</a:t>
            </a:r>
          </a:p>
        </p:txBody>
      </p:sp>
      <p:sp>
        <p:nvSpPr>
          <p:cNvPr id="3" name="TextBox 2"/>
          <p:cNvSpPr txBox="1"/>
          <p:nvPr/>
        </p:nvSpPr>
        <p:spPr>
          <a:xfrm>
            <a:off x="323528" y="908720"/>
            <a:ext cx="8424936" cy="4524315"/>
          </a:xfrm>
          <a:prstGeom prst="rect">
            <a:avLst/>
          </a:prstGeom>
          <a:noFill/>
        </p:spPr>
        <p:txBody>
          <a:bodyPr wrap="square" rtlCol="0">
            <a:spAutoFit/>
          </a:bodyPr>
          <a:lstStyle/>
          <a:p>
            <a:r>
              <a:rPr lang="en-GB" sz="1600" dirty="0"/>
              <a:t>In the 1930s &amp; early ‘40s Britain constructed a significant number of large, light cruiser type vessels. The characteristics of these ships were determined by their global trade defence role, treaty obligations (London Naval Treaty[</a:t>
            </a:r>
            <a:r>
              <a:rPr lang="en-GB" sz="1600" dirty="0" err="1"/>
              <a:t>ies</a:t>
            </a:r>
            <a:r>
              <a:rPr lang="en-GB" sz="1600" dirty="0"/>
              <a:t>]) &amp; the features of vessels built by rival navies, particularly the United States &amp; Japan, while their size, especially the 10 </a:t>
            </a:r>
            <a:r>
              <a:rPr lang="en-GB" sz="1600" i="1" dirty="0"/>
              <a:t>Town</a:t>
            </a:r>
            <a:r>
              <a:rPr lang="en-GB" sz="1600" dirty="0"/>
              <a:t>-class, rivalled earlier heavy cruiser types due to an oversight in treaty terms. </a:t>
            </a:r>
          </a:p>
          <a:p>
            <a:endParaRPr lang="en-GB" sz="800" dirty="0"/>
          </a:p>
          <a:p>
            <a:r>
              <a:rPr lang="en-GB" sz="1600" dirty="0"/>
              <a:t>As the most modern large cruisers available to the Royal Navy, the </a:t>
            </a:r>
            <a:r>
              <a:rPr lang="en-GB" sz="1600" i="1" dirty="0"/>
              <a:t>Town</a:t>
            </a:r>
            <a:r>
              <a:rPr lang="en-GB" sz="1600" dirty="0"/>
              <a:t> &amp; </a:t>
            </a:r>
            <a:r>
              <a:rPr lang="en-GB" sz="1600" i="1" dirty="0"/>
              <a:t>Fiji </a:t>
            </a:r>
            <a:r>
              <a:rPr lang="en-GB" sz="1600" dirty="0"/>
              <a:t>classes provided the backbone of the RN cruiser force during the Second World War, frequently operating alone, alongside their predecessors, smaller types, battleships or battle-groups in all major theatres of the conflict. Three of the follow-on </a:t>
            </a:r>
            <a:r>
              <a:rPr lang="en-GB" sz="1600" i="1" dirty="0"/>
              <a:t>Minotaur</a:t>
            </a:r>
            <a:r>
              <a:rPr lang="en-GB" sz="1600" dirty="0"/>
              <a:t> (</a:t>
            </a:r>
            <a:r>
              <a:rPr lang="en-GB" sz="1600" i="1" dirty="0"/>
              <a:t>Swiftsure</a:t>
            </a:r>
            <a:r>
              <a:rPr lang="en-GB" sz="1600" dirty="0"/>
              <a:t>) class were also completed by the end of the war, with </a:t>
            </a:r>
            <a:r>
              <a:rPr lang="en-GB" sz="1600" i="1" dirty="0"/>
              <a:t>Swiftsure</a:t>
            </a:r>
            <a:r>
              <a:rPr lang="en-GB" sz="1600" dirty="0"/>
              <a:t> seeing action in the Pacific campaigns</a:t>
            </a:r>
          </a:p>
          <a:p>
            <a:endParaRPr lang="en-GB" sz="800" dirty="0"/>
          </a:p>
          <a:p>
            <a:r>
              <a:rPr lang="en-GB" sz="1600" dirty="0"/>
              <a:t>Although intended for surface combat, engagements with opposing vessels were comparatively rare: however, the types participated in several such dramatic battles, &amp; were in constant workhorse operations including convoy escort, providing AA cover and shore bombardment. Although less glamourous, these operations were critical to the establishing and maintenance of the sea control that helped win the conflict, &amp; saw six of their number lost in action. This talk provides an overview of their characteristics &amp; examples of their operations during the conflict. </a:t>
            </a:r>
          </a:p>
        </p:txBody>
      </p:sp>
    </p:spTree>
    <p:extLst>
      <p:ext uri="{BB962C8B-B14F-4D97-AF65-F5344CB8AC3E}">
        <p14:creationId xmlns:p14="http://schemas.microsoft.com/office/powerpoint/2010/main" val="1353500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954107"/>
          </a:xfrm>
          <a:prstGeom prst="rect">
            <a:avLst/>
          </a:prstGeom>
          <a:noFill/>
        </p:spPr>
        <p:txBody>
          <a:bodyPr wrap="square" rtlCol="0">
            <a:spAutoFit/>
          </a:bodyPr>
          <a:lstStyle/>
          <a:p>
            <a:pPr algn="ctr"/>
            <a:r>
              <a:rPr lang="en-GB" sz="2800" i="1" dirty="0">
                <a:effectLst>
                  <a:outerShdw blurRad="38100" dist="38100" dir="2700000" algn="tl">
                    <a:srgbClr val="000000">
                      <a:alpha val="43137"/>
                    </a:srgbClr>
                  </a:outerShdw>
                </a:effectLst>
              </a:rPr>
              <a:t>The Battle of the North Cape</a:t>
            </a:r>
          </a:p>
          <a:p>
            <a:pPr algn="ctr"/>
            <a:r>
              <a:rPr lang="en-GB" sz="2800" i="1" dirty="0">
                <a:effectLst>
                  <a:outerShdw blurRad="38100" dist="38100" dir="2700000" algn="tl">
                    <a:srgbClr val="000000">
                      <a:alpha val="43137"/>
                    </a:srgbClr>
                  </a:outerShdw>
                </a:effectLst>
              </a:rPr>
              <a:t>26 December 1943</a:t>
            </a:r>
            <a:endParaRPr lang="en-GB" sz="2400" i="1" dirty="0">
              <a:effectLst>
                <a:outerShdw blurRad="38100" dist="38100" dir="2700000" algn="tl">
                  <a:srgbClr val="000000">
                    <a:alpha val="43137"/>
                  </a:srgbClr>
                </a:outerShdw>
              </a:effectLst>
            </a:endParaRPr>
          </a:p>
        </p:txBody>
      </p:sp>
      <p:sp>
        <p:nvSpPr>
          <p:cNvPr id="3" name="TextBox 2">
            <a:extLst>
              <a:ext uri="{FF2B5EF4-FFF2-40B4-BE49-F238E27FC236}">
                <a16:creationId xmlns="" xmlns:a16="http://schemas.microsoft.com/office/drawing/2014/main" id="{B0C0425E-8658-D613-BB97-B48BEA773F57}"/>
              </a:ext>
            </a:extLst>
          </p:cNvPr>
          <p:cNvSpPr txBox="1"/>
          <p:nvPr/>
        </p:nvSpPr>
        <p:spPr>
          <a:xfrm>
            <a:off x="107504" y="1196752"/>
            <a:ext cx="8928992" cy="2400657"/>
          </a:xfrm>
          <a:prstGeom prst="rect">
            <a:avLst/>
          </a:prstGeom>
          <a:noFill/>
        </p:spPr>
        <p:txBody>
          <a:bodyPr wrap="square" rtlCol="0">
            <a:spAutoFit/>
          </a:bodyPr>
          <a:lstStyle/>
          <a:p>
            <a:r>
              <a:rPr lang="en-GB" sz="1500" dirty="0">
                <a:effectLst>
                  <a:outerShdw blurRad="38100" dist="38100" dir="2700000" algn="tl">
                    <a:srgbClr val="000000">
                      <a:alpha val="43137"/>
                    </a:srgbClr>
                  </a:outerShdw>
                </a:effectLst>
              </a:rPr>
              <a:t>Attempted attack by German 2nd class battleship </a:t>
            </a:r>
            <a:r>
              <a:rPr lang="en-GB" sz="1500" i="1" dirty="0">
                <a:effectLst>
                  <a:outerShdw blurRad="38100" dist="38100" dir="2700000" algn="tl">
                    <a:srgbClr val="000000">
                      <a:alpha val="43137"/>
                    </a:srgbClr>
                  </a:outerShdw>
                </a:effectLst>
              </a:rPr>
              <a:t>Scharnhorst </a:t>
            </a:r>
            <a:r>
              <a:rPr lang="en-GB" sz="1500" dirty="0">
                <a:effectLst>
                  <a:outerShdw blurRad="38100" dist="38100" dir="2700000" algn="tl">
                    <a:srgbClr val="000000">
                      <a:alpha val="43137"/>
                    </a:srgbClr>
                  </a:outerShdw>
                </a:effectLst>
              </a:rPr>
              <a:t>(Rear Ad. Erich Bey) in operation </a:t>
            </a:r>
            <a:r>
              <a:rPr lang="en-GB" sz="1500" dirty="0" err="1">
                <a:effectLst>
                  <a:outerShdw blurRad="38100" dist="38100" dir="2700000" algn="tl">
                    <a:srgbClr val="000000">
                      <a:alpha val="43137"/>
                    </a:srgbClr>
                  </a:outerShdw>
                </a:effectLst>
              </a:rPr>
              <a:t>Ostfront</a:t>
            </a:r>
            <a:r>
              <a:rPr lang="en-GB" sz="1500" dirty="0">
                <a:effectLst>
                  <a:outerShdw blurRad="38100" dist="38100" dir="2700000" algn="tl">
                    <a:srgbClr val="000000">
                      <a:alpha val="43137"/>
                    </a:srgbClr>
                  </a:outerShdw>
                </a:effectLst>
              </a:rPr>
              <a:t> to attack Allied arctic convoys. </a:t>
            </a:r>
          </a:p>
          <a:p>
            <a:endParaRPr lang="en-GB" sz="15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Outward bound 19-vessel JW 55B: close escort destroyers + smaller craft, ocean escort 8 HF destroyers.</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Returning 22-vessel RA 55A from Murmansk: close escort destroyers + smaller craft, ocean escort 6 HF destroyers. Additional support Force 1 cruiser squadron: </a:t>
            </a:r>
            <a:r>
              <a:rPr lang="en-GB" sz="1500" i="1" dirty="0">
                <a:effectLst>
                  <a:outerShdw blurRad="38100" dist="38100" dir="2700000" algn="tl">
                    <a:srgbClr val="000000">
                      <a:alpha val="43137"/>
                    </a:srgbClr>
                  </a:outerShdw>
                </a:effectLst>
              </a:rPr>
              <a:t>Town</a:t>
            </a:r>
            <a:r>
              <a:rPr lang="en-GB" sz="1500" dirty="0">
                <a:effectLst>
                  <a:outerShdw blurRad="38100" dist="38100" dir="2700000" algn="tl">
                    <a:srgbClr val="000000">
                      <a:alpha val="43137"/>
                    </a:srgbClr>
                  </a:outerShdw>
                </a:effectLst>
              </a:rPr>
              <a:t> class </a:t>
            </a:r>
            <a:r>
              <a:rPr lang="en-GB" sz="1500" i="1" dirty="0">
                <a:effectLst>
                  <a:outerShdw blurRad="38100" dist="38100" dir="2700000" algn="tl">
                    <a:srgbClr val="000000">
                      <a:alpha val="43137"/>
                    </a:srgbClr>
                  </a:outerShdw>
                </a:effectLst>
              </a:rPr>
              <a:t>Belfast </a:t>
            </a:r>
            <a:r>
              <a:rPr lang="en-GB" sz="1500" dirty="0">
                <a:effectLst>
                  <a:outerShdw blurRad="38100" dist="38100" dir="2700000" algn="tl">
                    <a:srgbClr val="000000">
                      <a:alpha val="43137"/>
                    </a:srgbClr>
                  </a:outerShdw>
                </a:effectLst>
              </a:rPr>
              <a:t>(Flag Vice Ad. Robert Burnett) &amp;</a:t>
            </a:r>
            <a:r>
              <a:rPr lang="en-GB" sz="1500" i="1" dirty="0">
                <a:effectLst>
                  <a:outerShdw blurRad="38100" dist="38100" dir="2700000" algn="tl">
                    <a:srgbClr val="000000">
                      <a:alpha val="43137"/>
                    </a:srgbClr>
                  </a:outerShdw>
                </a:effectLst>
              </a:rPr>
              <a:t> Sheffield </a:t>
            </a:r>
            <a:r>
              <a:rPr lang="en-GB" sz="1500" dirty="0">
                <a:effectLst>
                  <a:outerShdw blurRad="38100" dist="38100" dir="2700000" algn="tl">
                    <a:srgbClr val="000000">
                      <a:alpha val="43137"/>
                    </a:srgbClr>
                  </a:outerShdw>
                </a:effectLst>
              </a:rPr>
              <a:t>with </a:t>
            </a:r>
            <a:r>
              <a:rPr lang="en-GB" sz="1500" i="1" dirty="0">
                <a:effectLst>
                  <a:outerShdw blurRad="38100" dist="38100" dir="2700000" algn="tl">
                    <a:srgbClr val="000000">
                      <a:alpha val="43137"/>
                    </a:srgbClr>
                  </a:outerShdw>
                </a:effectLst>
              </a:rPr>
              <a:t>County</a:t>
            </a:r>
            <a:r>
              <a:rPr lang="en-GB" sz="1500" dirty="0">
                <a:effectLst>
                  <a:outerShdw blurRad="38100" dist="38100" dir="2700000" algn="tl">
                    <a:srgbClr val="000000">
                      <a:alpha val="43137"/>
                    </a:srgbClr>
                  </a:outerShdw>
                </a:effectLst>
              </a:rPr>
              <a:t> class heavy cruiser </a:t>
            </a:r>
            <a:r>
              <a:rPr lang="en-GB" sz="1500" i="1" dirty="0">
                <a:effectLst>
                  <a:outerShdw blurRad="38100" dist="38100" dir="2700000" algn="tl">
                    <a:srgbClr val="000000">
                      <a:alpha val="43137"/>
                    </a:srgbClr>
                  </a:outerShdw>
                </a:effectLst>
              </a:rPr>
              <a:t>Norfolk</a:t>
            </a:r>
            <a:r>
              <a:rPr lang="en-GB" sz="1500" dirty="0">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C-in-C Home Fleet (Adm. Sir Bruce Frazer) intending use JW 55B bait to draw out </a:t>
            </a:r>
            <a:r>
              <a:rPr lang="en-GB" sz="1500" i="1" dirty="0">
                <a:effectLst>
                  <a:outerShdw blurRad="38100" dist="38100" dir="2700000" algn="tl">
                    <a:srgbClr val="000000">
                      <a:alpha val="43137"/>
                    </a:srgbClr>
                  </a:outerShdw>
                </a:effectLst>
              </a:rPr>
              <a:t>Scharnhorst </a:t>
            </a:r>
            <a:r>
              <a:rPr lang="en-GB" sz="1500" dirty="0">
                <a:effectLst>
                  <a:outerShdw blurRad="38100" dist="38100" dir="2700000" algn="tl">
                    <a:srgbClr val="000000">
                      <a:alpha val="43137"/>
                    </a:srgbClr>
                  </a:outerShdw>
                </a:effectLst>
              </a:rPr>
              <a:t>with</a:t>
            </a:r>
            <a:r>
              <a:rPr lang="en-GB" sz="1500" i="1" dirty="0">
                <a:effectLst>
                  <a:outerShdw blurRad="38100" dist="38100" dir="2700000" algn="tl">
                    <a:srgbClr val="000000">
                      <a:alpha val="43137"/>
                    </a:srgbClr>
                  </a:outerShdw>
                </a:effectLst>
              </a:rPr>
              <a:t> </a:t>
            </a:r>
            <a:r>
              <a:rPr lang="en-GB" sz="1500" dirty="0">
                <a:effectLst>
                  <a:outerShdw blurRad="38100" dist="38100" dir="2700000" algn="tl">
                    <a:srgbClr val="000000">
                      <a:alpha val="43137"/>
                    </a:srgbClr>
                  </a:outerShdw>
                </a:effectLst>
              </a:rPr>
              <a:t>planned intercept between convoy route &amp; Norwegian base</a:t>
            </a:r>
          </a:p>
        </p:txBody>
      </p:sp>
      <p:pic>
        <p:nvPicPr>
          <p:cNvPr id="5" name="Picture 4">
            <a:extLst>
              <a:ext uri="{FF2B5EF4-FFF2-40B4-BE49-F238E27FC236}">
                <a16:creationId xmlns="" xmlns:a16="http://schemas.microsoft.com/office/drawing/2014/main" id="{5DA5F203-6B32-F20C-BB28-8CF3D6A86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67" y="3717032"/>
            <a:ext cx="8134266" cy="2601278"/>
          </a:xfrm>
          <a:prstGeom prst="rect">
            <a:avLst/>
          </a:prstGeom>
        </p:spPr>
      </p:pic>
    </p:spTree>
    <p:extLst>
      <p:ext uri="{BB962C8B-B14F-4D97-AF65-F5344CB8AC3E}">
        <p14:creationId xmlns:p14="http://schemas.microsoft.com/office/powerpoint/2010/main" val="118426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AED07-5930-9ECC-7800-73CC9CE57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2332"/>
            <a:ext cx="4564694" cy="6453336"/>
          </a:xfrm>
          <a:prstGeom prst="rect">
            <a:avLst/>
          </a:prstGeom>
        </p:spPr>
      </p:pic>
      <p:sp>
        <p:nvSpPr>
          <p:cNvPr id="4" name="TextBox 3">
            <a:extLst>
              <a:ext uri="{FF2B5EF4-FFF2-40B4-BE49-F238E27FC236}">
                <a16:creationId xmlns="" xmlns:a16="http://schemas.microsoft.com/office/drawing/2014/main" id="{D0B07F4B-9B63-B2BF-B2BC-B045B175DFE4}"/>
              </a:ext>
            </a:extLst>
          </p:cNvPr>
          <p:cNvSpPr txBox="1"/>
          <p:nvPr/>
        </p:nvSpPr>
        <p:spPr>
          <a:xfrm>
            <a:off x="5004048" y="260648"/>
            <a:ext cx="3888432" cy="5827236"/>
          </a:xfrm>
          <a:prstGeom prst="rect">
            <a:avLst/>
          </a:prstGeom>
          <a:noFill/>
        </p:spPr>
        <p:txBody>
          <a:bodyPr wrap="square" rtlCol="0">
            <a:spAutoFit/>
          </a:bodyPr>
          <a:lstStyle/>
          <a:p>
            <a:pPr algn="ctr"/>
            <a:r>
              <a:rPr lang="en-GB" sz="1700" i="1" dirty="0">
                <a:effectLst>
                  <a:outerShdw blurRad="38100" dist="38100" dir="2700000" algn="tl">
                    <a:srgbClr val="000000">
                      <a:alpha val="43137"/>
                    </a:srgbClr>
                  </a:outerShdw>
                </a:effectLst>
              </a:rPr>
              <a:t>Initial stages</a:t>
            </a:r>
          </a:p>
          <a:p>
            <a:pPr marL="285750" indent="-285750">
              <a:buFont typeface="Arial" panose="020B0604020202020204" pitchFamily="34" charset="0"/>
              <a:buChar char="•"/>
            </a:pPr>
            <a:endParaRPr lang="en-GB" sz="15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JW 55B departs Loch Ewe 20 Dec.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Spotted &amp; shadowed Luftwaffe 22 &amp; confirmed Allied forces following day</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Frazer sails Force 2 </a:t>
            </a:r>
            <a:r>
              <a:rPr lang="en-GB" sz="1500" i="1" dirty="0">
                <a:effectLst>
                  <a:outerShdw blurRad="38100" dist="38100" dir="2700000" algn="tl">
                    <a:srgbClr val="000000">
                      <a:alpha val="43137"/>
                    </a:srgbClr>
                  </a:outerShdw>
                </a:effectLst>
              </a:rPr>
              <a:t>Duke of York </a:t>
            </a:r>
            <a:r>
              <a:rPr lang="en-GB" sz="1500" dirty="0">
                <a:effectLst>
                  <a:outerShdw blurRad="38100" dist="38100" dir="2700000" algn="tl">
                    <a:srgbClr val="000000">
                      <a:alpha val="43137"/>
                    </a:srgbClr>
                  </a:outerShdw>
                </a:effectLst>
              </a:rPr>
              <a:t>(flag) </a:t>
            </a:r>
            <a:r>
              <a:rPr lang="en-GB" sz="1500" i="1" dirty="0">
                <a:effectLst>
                  <a:outerShdw blurRad="38100" dist="38100" dir="2700000" algn="tl">
                    <a:srgbClr val="000000">
                      <a:alpha val="43137"/>
                    </a:srgbClr>
                  </a:outerShdw>
                </a:effectLst>
              </a:rPr>
              <a:t>Fiji</a:t>
            </a:r>
            <a:r>
              <a:rPr lang="en-GB" sz="1500" dirty="0">
                <a:effectLst>
                  <a:outerShdw blurRad="38100" dist="38100" dir="2700000" algn="tl">
                    <a:srgbClr val="000000">
                      <a:alpha val="43137"/>
                    </a:srgbClr>
                  </a:outerShdw>
                </a:effectLst>
              </a:rPr>
              <a:t>-class </a:t>
            </a:r>
            <a:r>
              <a:rPr lang="en-GB" sz="1500" i="1" dirty="0">
                <a:effectLst>
                  <a:outerShdw blurRad="38100" dist="38100" dir="2700000" algn="tl">
                    <a:srgbClr val="000000">
                      <a:alpha val="43137"/>
                    </a:srgbClr>
                  </a:outerShdw>
                </a:effectLst>
              </a:rPr>
              <a:t>Jamaica </a:t>
            </a:r>
            <a:r>
              <a:rPr lang="en-GB" sz="1500" dirty="0">
                <a:effectLst>
                  <a:outerShdw blurRad="38100" dist="38100" dir="2700000" algn="tl">
                    <a:srgbClr val="000000">
                      <a:alpha val="43137"/>
                    </a:srgbClr>
                  </a:outerShdw>
                </a:effectLst>
              </a:rPr>
              <a:t>3 x </a:t>
            </a:r>
            <a:r>
              <a:rPr lang="en-GB" sz="1500" i="1" dirty="0">
                <a:effectLst>
                  <a:outerShdw blurRad="38100" dist="38100" dir="2700000" algn="tl">
                    <a:srgbClr val="000000">
                      <a:alpha val="43137"/>
                    </a:srgbClr>
                  </a:outerShdw>
                </a:effectLst>
              </a:rPr>
              <a:t>S-class</a:t>
            </a:r>
            <a:r>
              <a:rPr lang="en-GB" sz="1500" dirty="0">
                <a:effectLst>
                  <a:outerShdw blurRad="38100" dist="38100" dir="2700000" algn="tl">
                    <a:srgbClr val="000000">
                      <a:alpha val="43137"/>
                    </a:srgbClr>
                  </a:outerShdw>
                </a:effectLst>
              </a:rPr>
              <a:t> destroyers &amp; </a:t>
            </a:r>
            <a:r>
              <a:rPr lang="en-GB" sz="1500" i="1" dirty="0">
                <a:effectLst>
                  <a:outerShdw blurRad="38100" dist="38100" dir="2700000" algn="tl">
                    <a:srgbClr val="000000">
                      <a:alpha val="43137"/>
                    </a:srgbClr>
                  </a:outerShdw>
                </a:effectLst>
              </a:rPr>
              <a:t>Stord</a:t>
            </a:r>
            <a:r>
              <a:rPr lang="en-GB" sz="1500" dirty="0">
                <a:effectLst>
                  <a:outerShdw blurRad="38100" dist="38100" dir="2700000" algn="tl">
                    <a:srgbClr val="000000">
                      <a:alpha val="43137"/>
                    </a:srgbClr>
                  </a:outerShdw>
                </a:effectLst>
              </a:rPr>
              <a:t> maintaining distant cover to avoid risk of German vessel abandoning operation</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23 Dec. JW 55B ~250miles north Norway; slow pace.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Force 1 sails from  Murmansk in east, Force 2 lurking to west</a:t>
            </a:r>
          </a:p>
          <a:p>
            <a:pPr marL="285750" indent="-285750">
              <a:buFont typeface="Arial" panose="020B0604020202020204" pitchFamily="34" charset="0"/>
              <a:buChar char="•"/>
            </a:pPr>
            <a:r>
              <a:rPr lang="en-GB" sz="1500" i="1" dirty="0">
                <a:effectLst>
                  <a:outerShdw blurRad="38100" dist="38100" dir="2700000" algn="tl">
                    <a:srgbClr val="000000">
                      <a:alpha val="43137"/>
                    </a:srgbClr>
                  </a:outerShdw>
                </a:effectLst>
              </a:rPr>
              <a:t>Scharnhorst </a:t>
            </a:r>
            <a:r>
              <a:rPr lang="en-GB" sz="1500" dirty="0">
                <a:effectLst>
                  <a:outerShdw blurRad="38100" dist="38100" dir="2700000" algn="tl">
                    <a:srgbClr val="000000">
                      <a:alpha val="43137"/>
                    </a:srgbClr>
                  </a:outerShdw>
                </a:effectLst>
              </a:rPr>
              <a:t>sails 25 Dec. </a:t>
            </a:r>
            <a:r>
              <a:rPr lang="en-GB" sz="1500" dirty="0" err="1">
                <a:effectLst>
                  <a:outerShdw blurRad="38100" dist="38100" dir="2700000" algn="tl">
                    <a:srgbClr val="000000">
                      <a:alpha val="43137"/>
                    </a:srgbClr>
                  </a:outerShdw>
                </a:effectLst>
              </a:rPr>
              <a:t>Altafjord</a:t>
            </a:r>
            <a:r>
              <a:rPr lang="en-GB" sz="1500" dirty="0">
                <a:effectLst>
                  <a:outerShdw blurRad="38100" dist="38100" dir="2700000" algn="tl">
                    <a:srgbClr val="000000">
                      <a:alpha val="43137"/>
                    </a:srgbClr>
                  </a:outerShdw>
                </a:effectLst>
              </a:rPr>
              <a:t> with 5 destroyers in developing SW gale. Unaware of Forces 1 &amp; 2 converging</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26 Dec. Frazer informed </a:t>
            </a:r>
            <a:r>
              <a:rPr lang="en-GB" sz="1500" i="1" dirty="0">
                <a:effectLst>
                  <a:outerShdw blurRad="38100" dist="38100" dir="2700000" algn="tl">
                    <a:srgbClr val="000000">
                      <a:alpha val="43137"/>
                    </a:srgbClr>
                  </a:outerShdw>
                </a:effectLst>
              </a:rPr>
              <a:t>Scharnhorst </a:t>
            </a:r>
            <a:r>
              <a:rPr lang="en-GB" sz="1500" dirty="0">
                <a:effectLst>
                  <a:outerShdw blurRad="38100" dist="38100" dir="2700000" algn="tl">
                    <a:srgbClr val="000000">
                      <a:alpha val="43137"/>
                    </a:srgbClr>
                  </a:outerShdw>
                </a:effectLst>
              </a:rPr>
              <a:t>at sea: latter searching for convoy.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Weather atrocious, U-boat spots convoy; battleship unable to locate. Aircraft grounded, destroyers detached south to search: unable to regain contact with flag </a:t>
            </a:r>
          </a:p>
          <a:p>
            <a:pPr marL="285750" indent="-285750">
              <a:buFont typeface="Arial" panose="020B0604020202020204" pitchFamily="34" charset="0"/>
              <a:buChar char="•"/>
            </a:pPr>
            <a:endParaRPr lang="en-GB" sz="1600"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148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8BF995E-4F31-D77C-EAB6-E15F1EFB5C70}"/>
              </a:ext>
            </a:extLst>
          </p:cNvPr>
          <p:cNvSpPr txBox="1"/>
          <p:nvPr/>
        </p:nvSpPr>
        <p:spPr>
          <a:xfrm>
            <a:off x="107504" y="1226946"/>
            <a:ext cx="5832648" cy="3554819"/>
          </a:xfrm>
          <a:prstGeom prst="rect">
            <a:avLst/>
          </a:prstGeom>
          <a:noFill/>
        </p:spPr>
        <p:txBody>
          <a:bodyPr wrap="square" rtlCol="0">
            <a:spAutoFit/>
          </a:bodyPr>
          <a:lstStyle/>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Frazer diverts RA 55A north to clear. RA 55B ordered reverse course with 4 destroyers from former to join his force</a:t>
            </a:r>
          </a:p>
          <a:p>
            <a:pPr marL="285750" indent="-285750">
              <a:buFont typeface="Arial" panose="020B0604020202020204" pitchFamily="34" charset="0"/>
              <a:buChar char="•"/>
            </a:pPr>
            <a:r>
              <a:rPr lang="en-GB" sz="1500" i="1" dirty="0">
                <a:effectLst>
                  <a:outerShdw blurRad="38100" dist="38100" dir="2700000" algn="tl">
                    <a:srgbClr val="000000">
                      <a:alpha val="43137"/>
                    </a:srgbClr>
                  </a:outerShdw>
                </a:effectLst>
              </a:rPr>
              <a:t>Scharnhorst</a:t>
            </a:r>
            <a:r>
              <a:rPr lang="en-GB" sz="1500" dirty="0">
                <a:effectLst>
                  <a:outerShdw blurRad="38100" dist="38100" dir="2700000" algn="tl">
                    <a:srgbClr val="000000">
                      <a:alpha val="43137"/>
                    </a:srgbClr>
                  </a:outerShdw>
                </a:effectLst>
              </a:rPr>
              <a:t> encounters Force 1 approx. 09:01. </a:t>
            </a:r>
          </a:p>
          <a:p>
            <a:pPr marL="285750" indent="-285750">
              <a:buFont typeface="Arial" panose="020B0604020202020204" pitchFamily="34" charset="0"/>
              <a:buChar char="•"/>
            </a:pPr>
            <a:r>
              <a:rPr lang="en-GB" sz="1500" i="1" dirty="0">
                <a:effectLst>
                  <a:outerShdw blurRad="38100" dist="38100" dir="2700000" algn="tl">
                    <a:srgbClr val="000000">
                      <a:alpha val="43137"/>
                    </a:srgbClr>
                  </a:outerShdw>
                </a:effectLst>
              </a:rPr>
              <a:t>Belfast</a:t>
            </a:r>
            <a:r>
              <a:rPr lang="en-GB" sz="1500" dirty="0">
                <a:effectLst>
                  <a:outerShdw blurRad="38100" dist="38100" dir="2700000" algn="tl">
                    <a:srgbClr val="000000">
                      <a:alpha val="43137"/>
                    </a:srgbClr>
                  </a:outerShdw>
                </a:effectLst>
              </a:rPr>
              <a:t> locates on radar. Closes 13,000yds &amp; cruisers open fire with 6in &amp; 8in artillery, scoring 2 hits, destroying forward radar / radar controls. Mounting snowstorm &amp; visibility worsening. German gunners reliant on optical ranging on muzzle flashes but British cruisers using new flashless propellant</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Bey (likely) believed encountered battleship &amp; attempted clear south to draw cruisers away from assumed convoy (?) </a:t>
            </a:r>
            <a:r>
              <a:rPr lang="en-GB" sz="1500" i="1" dirty="0">
                <a:effectLst>
                  <a:outerShdw blurRad="38100" dist="38100" dir="2700000" algn="tl">
                    <a:srgbClr val="000000">
                      <a:alpha val="43137"/>
                    </a:srgbClr>
                  </a:outerShdw>
                </a:effectLst>
              </a:rPr>
              <a:t>Scharnhorst</a:t>
            </a:r>
            <a:r>
              <a:rPr lang="en-GB" sz="1500" dirty="0">
                <a:effectLst>
                  <a:outerShdw blurRad="38100" dist="38100" dir="2700000" algn="tl">
                    <a:srgbClr val="000000">
                      <a:alpha val="43137"/>
                    </a:srgbClr>
                  </a:outerShdw>
                </a:effectLst>
              </a:rPr>
              <a:t> mediocre seaboat but larger &amp; faster than cruisers.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Burnett declines to follow –cruisers limited to 24kts by conditions &amp; engine trouble (</a:t>
            </a:r>
            <a:r>
              <a:rPr lang="en-GB" sz="1500" i="1" dirty="0">
                <a:effectLst>
                  <a:outerShdw blurRad="38100" dist="38100" dir="2700000" algn="tl">
                    <a:srgbClr val="000000">
                      <a:alpha val="43137"/>
                    </a:srgbClr>
                  </a:outerShdw>
                </a:effectLst>
              </a:rPr>
              <a:t>Belfast</a:t>
            </a:r>
            <a:r>
              <a:rPr lang="en-GB" sz="1500" dirty="0">
                <a:effectLst>
                  <a:outerShdw blurRad="38100" dist="38100" dir="2700000" algn="tl">
                    <a:srgbClr val="000000">
                      <a:alpha val="43137"/>
                    </a:srgbClr>
                  </a:outerShdw>
                </a:effectLst>
              </a:rPr>
              <a:t> significantly quicker); turns NE guessing </a:t>
            </a:r>
            <a:r>
              <a:rPr lang="en-GB" sz="1500" dirty="0" err="1">
                <a:effectLst>
                  <a:outerShdw blurRad="38100" dist="38100" dir="2700000" algn="tl">
                    <a:srgbClr val="000000">
                      <a:alpha val="43137"/>
                    </a:srgbClr>
                  </a:outerShdw>
                </a:effectLst>
              </a:rPr>
              <a:t>Bey</a:t>
            </a:r>
            <a:r>
              <a:rPr lang="en-GB" sz="1500" dirty="0">
                <a:effectLst>
                  <a:outerShdw blurRad="38100" dist="38100" dir="2700000" algn="tl">
                    <a:srgbClr val="000000">
                      <a:alpha val="43137"/>
                    </a:srgbClr>
                  </a:outerShdw>
                </a:effectLst>
              </a:rPr>
              <a:t> would attempt to circle around &amp; attack convoy. </a:t>
            </a:r>
            <a:endParaRPr lang="en-GB" sz="1600" dirty="0">
              <a:effectLst>
                <a:outerShdw blurRad="38100" dist="38100" dir="2700000" algn="tl">
                  <a:srgbClr val="000000">
                    <a:alpha val="43137"/>
                  </a:srgbClr>
                </a:outerShdw>
              </a:effectLst>
            </a:endParaRPr>
          </a:p>
        </p:txBody>
      </p:sp>
      <p:sp>
        <p:nvSpPr>
          <p:cNvPr id="3" name="Rectangle 2"/>
          <p:cNvSpPr/>
          <p:nvPr/>
        </p:nvSpPr>
        <p:spPr>
          <a:xfrm>
            <a:off x="107504" y="188640"/>
            <a:ext cx="8928992" cy="507831"/>
          </a:xfrm>
          <a:prstGeom prst="rect">
            <a:avLst/>
          </a:prstGeom>
        </p:spPr>
        <p:txBody>
          <a:bodyPr wrap="square">
            <a:spAutoFit/>
          </a:bodyPr>
          <a:lstStyle/>
          <a:p>
            <a:pPr algn="ctr"/>
            <a:r>
              <a:rPr lang="en-GB" sz="2700" dirty="0">
                <a:effectLst>
                  <a:outerShdw blurRad="38100" dist="38100" dir="2700000" algn="tl">
                    <a:srgbClr val="000000">
                      <a:alpha val="43137"/>
                    </a:srgbClr>
                  </a:outerShdw>
                </a:effectLst>
              </a:rPr>
              <a:t>First Contact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508" y="980729"/>
            <a:ext cx="2734225" cy="3816423"/>
          </a:xfrm>
          <a:prstGeom prst="rect">
            <a:avLst/>
          </a:prstGeom>
        </p:spPr>
      </p:pic>
      <p:sp>
        <p:nvSpPr>
          <p:cNvPr id="5" name="TextBox 4"/>
          <p:cNvSpPr txBox="1"/>
          <p:nvPr/>
        </p:nvSpPr>
        <p:spPr>
          <a:xfrm>
            <a:off x="6146508" y="4943303"/>
            <a:ext cx="2734226" cy="523220"/>
          </a:xfrm>
          <a:prstGeom prst="rect">
            <a:avLst/>
          </a:prstGeom>
          <a:noFill/>
        </p:spPr>
        <p:txBody>
          <a:bodyPr wrap="square" rtlCol="0">
            <a:spAutoFit/>
          </a:bodyPr>
          <a:lstStyle/>
          <a:p>
            <a:pPr algn="ctr"/>
            <a:r>
              <a:rPr lang="en-GB" sz="1400" dirty="0"/>
              <a:t>Admiral Burnett</a:t>
            </a:r>
          </a:p>
          <a:p>
            <a:pPr algn="ctr"/>
            <a:r>
              <a:rPr lang="en-GB" sz="1400" dirty="0"/>
              <a:t>In cabin aboard HMS </a:t>
            </a:r>
            <a:r>
              <a:rPr lang="en-GB" sz="1400" i="1" dirty="0"/>
              <a:t>Belfast</a:t>
            </a:r>
          </a:p>
        </p:txBody>
      </p:sp>
    </p:spTree>
    <p:extLst>
      <p:ext uri="{BB962C8B-B14F-4D97-AF65-F5344CB8AC3E}">
        <p14:creationId xmlns:p14="http://schemas.microsoft.com/office/powerpoint/2010/main" val="113019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40" y="908720"/>
            <a:ext cx="8921456" cy="3323987"/>
          </a:xfrm>
          <a:prstGeom prst="rect">
            <a:avLst/>
          </a:prstGeom>
        </p:spPr>
        <p:txBody>
          <a:bodyPr wrap="square">
            <a:spAutoFit/>
          </a:bodyPr>
          <a:lstStyle/>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Radar contact with German vessel regained slightly after 12:00 –risky but sound tactical thinking by Burnett</a:t>
            </a:r>
          </a:p>
          <a:p>
            <a:pPr marL="285750" indent="-285750">
              <a:buFont typeface="Arial" panose="020B0604020202020204" pitchFamily="34" charset="0"/>
              <a:buChar char="•"/>
            </a:pPr>
            <a:r>
              <a:rPr lang="en-GB" sz="1500" i="1" dirty="0">
                <a:effectLst>
                  <a:outerShdw blurRad="38100" dist="38100" dir="2700000" algn="tl">
                    <a:srgbClr val="000000">
                      <a:alpha val="43137"/>
                    </a:srgbClr>
                  </a:outerShdw>
                </a:effectLst>
              </a:rPr>
              <a:t>Scharnhorst</a:t>
            </a:r>
            <a:r>
              <a:rPr lang="en-GB" sz="1500" dirty="0">
                <a:effectLst>
                  <a:outerShdw blurRad="38100" dist="38100" dir="2700000" algn="tl">
                    <a:srgbClr val="000000">
                      <a:alpha val="43137"/>
                    </a:srgbClr>
                  </a:outerShdw>
                </a:effectLst>
              </a:rPr>
              <a:t>, encountering Force 1 scores 2 hits </a:t>
            </a:r>
            <a:r>
              <a:rPr lang="en-GB" sz="1500" i="1" dirty="0">
                <a:effectLst>
                  <a:outerShdw blurRad="38100" dist="38100" dir="2700000" algn="tl">
                    <a:srgbClr val="000000">
                      <a:alpha val="43137"/>
                    </a:srgbClr>
                  </a:outerShdw>
                </a:effectLst>
              </a:rPr>
              <a:t>Norfolk</a:t>
            </a:r>
            <a:r>
              <a:rPr lang="en-GB" sz="1500" dirty="0">
                <a:effectLst>
                  <a:outerShdw blurRad="38100" dist="38100" dir="2700000" algn="tl">
                    <a:srgbClr val="000000">
                      <a:alpha val="43137"/>
                    </a:srgbClr>
                  </a:outerShdw>
                </a:effectLst>
              </a:rPr>
              <a:t>. Decides RTB, ordering destroyers to attempt attack convoy. </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German battleship tries to clear south, </a:t>
            </a:r>
            <a:r>
              <a:rPr lang="en-GB" sz="1500" i="1" dirty="0">
                <a:effectLst>
                  <a:outerShdw blurRad="38100" dist="38100" dir="2700000" algn="tl">
                    <a:srgbClr val="000000">
                      <a:alpha val="43137"/>
                    </a:srgbClr>
                  </a:outerShdw>
                </a:effectLst>
              </a:rPr>
              <a:t>Belfast </a:t>
            </a:r>
            <a:r>
              <a:rPr lang="en-GB" sz="1500" dirty="0">
                <a:effectLst>
                  <a:outerShdw blurRad="38100" dist="38100" dir="2700000" algn="tl">
                    <a:srgbClr val="000000">
                      <a:alpha val="43137"/>
                    </a:srgbClr>
                  </a:outerShdw>
                </a:effectLst>
              </a:rPr>
              <a:t>pursuing &amp; maintaining radar contact. Norfolk &amp; Sheffield unable to maintain pace with engine issues leaving flag as sole pursuing vessel. </a:t>
            </a:r>
            <a:r>
              <a:rPr lang="en-GB" sz="1500" dirty="0" err="1">
                <a:effectLst>
                  <a:outerShdw blurRad="38100" dist="38100" dir="2700000" algn="tl">
                    <a:srgbClr val="000000">
                      <a:alpha val="43137"/>
                    </a:srgbClr>
                  </a:outerShdw>
                </a:effectLst>
              </a:rPr>
              <a:t>Bey</a:t>
            </a:r>
            <a:r>
              <a:rPr lang="en-GB" sz="1500" dirty="0">
                <a:effectLst>
                  <a:outerShdw blurRad="38100" dist="38100" dir="2700000" algn="tl">
                    <a:srgbClr val="000000">
                      <a:alpha val="43137"/>
                    </a:srgbClr>
                  </a:outerShdw>
                </a:effectLst>
              </a:rPr>
              <a:t> heading directly toward Force 2 intercept. </a:t>
            </a:r>
          </a:p>
          <a:p>
            <a:pPr marL="285750" indent="-285750">
              <a:buFont typeface="Arial" panose="020B0604020202020204" pitchFamily="34" charset="0"/>
              <a:buChar char="•"/>
            </a:pPr>
            <a:endParaRPr lang="en-GB" sz="1500" dirty="0">
              <a:effectLst>
                <a:outerShdw blurRad="38100" dist="38100" dir="2700000" algn="tl">
                  <a:srgbClr val="000000">
                    <a:alpha val="43137"/>
                  </a:srgbClr>
                </a:outerShdw>
              </a:effectLst>
            </a:endParaRPr>
          </a:p>
          <a:p>
            <a:r>
              <a:rPr lang="en-GB" sz="1500" dirty="0">
                <a:effectLst>
                  <a:outerShdw blurRad="38100" dist="38100" dir="2700000" algn="tl">
                    <a:srgbClr val="000000">
                      <a:alpha val="43137"/>
                    </a:srgbClr>
                  </a:outerShdw>
                </a:effectLst>
              </a:rPr>
              <a:t>	</a:t>
            </a:r>
            <a:r>
              <a:rPr lang="en-GB" sz="1500" i="1" dirty="0">
                <a:effectLst>
                  <a:outerShdw blurRad="38100" dist="38100" dir="2700000" algn="tl">
                    <a:srgbClr val="000000">
                      <a:alpha val="43137"/>
                    </a:srgbClr>
                  </a:outerShdw>
                </a:effectLst>
              </a:rPr>
              <a:t>Note: enlarged Edinburgh sub-class with good freeboard for length / displacement makes effective [if 	wet] seaboat, helping maintain speed in conditions</a:t>
            </a:r>
          </a:p>
          <a:p>
            <a:pPr marL="285750" indent="-285750">
              <a:buFont typeface="Arial" panose="020B0604020202020204" pitchFamily="34" charset="0"/>
              <a:buChar char="•"/>
            </a:pPr>
            <a:endParaRPr lang="en-GB" sz="15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 16:15 Force 2 radar contact German vessel; 16:17 detected by </a:t>
            </a:r>
            <a:r>
              <a:rPr lang="en-GB" sz="1500" i="1" dirty="0">
                <a:effectLst>
                  <a:outerShdw blurRad="38100" dist="38100" dir="2700000" algn="tl">
                    <a:srgbClr val="000000">
                      <a:alpha val="43137"/>
                    </a:srgbClr>
                  </a:outerShdw>
                </a:effectLst>
              </a:rPr>
              <a:t>Duke of York.</a:t>
            </a:r>
            <a:r>
              <a:rPr lang="en-GB" sz="1500" dirty="0">
                <a:effectLst>
                  <a:outerShdw blurRad="38100" dist="38100" dir="2700000" algn="tl">
                    <a:srgbClr val="000000">
                      <a:alpha val="43137"/>
                    </a:srgbClr>
                  </a:outerShdw>
                </a:effectLst>
              </a:rPr>
              <a:t> Range approx. 45,000yds</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16:32 closed 29,700yds</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16:48 </a:t>
            </a:r>
            <a:r>
              <a:rPr lang="en-GB" sz="1500" i="1" dirty="0">
                <a:effectLst>
                  <a:outerShdw blurRad="38100" dist="38100" dir="2700000" algn="tl">
                    <a:srgbClr val="000000">
                      <a:alpha val="43137"/>
                    </a:srgbClr>
                  </a:outerShdw>
                </a:effectLst>
              </a:rPr>
              <a:t>Belfast </a:t>
            </a:r>
            <a:r>
              <a:rPr lang="en-GB" sz="1500" dirty="0">
                <a:effectLst>
                  <a:outerShdw blurRad="38100" dist="38100" dir="2700000" algn="tl">
                    <a:srgbClr val="000000">
                      <a:alpha val="43137"/>
                    </a:srgbClr>
                  </a:outerShdw>
                </a:effectLst>
              </a:rPr>
              <a:t>fires starshells</a:t>
            </a:r>
          </a:p>
        </p:txBody>
      </p:sp>
      <p:sp>
        <p:nvSpPr>
          <p:cNvPr id="3" name="TextBox 2"/>
          <p:cNvSpPr txBox="1"/>
          <p:nvPr/>
        </p:nvSpPr>
        <p:spPr>
          <a:xfrm>
            <a:off x="107504"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Contact re-established</a:t>
            </a:r>
          </a:p>
        </p:txBody>
      </p:sp>
    </p:spTree>
    <p:extLst>
      <p:ext uri="{BB962C8B-B14F-4D97-AF65-F5344CB8AC3E}">
        <p14:creationId xmlns:p14="http://schemas.microsoft.com/office/powerpoint/2010/main" val="241669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A40A612-0DE8-4B8B-3CA2-2C048C4B2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404664"/>
            <a:ext cx="8676456" cy="4719992"/>
          </a:xfrm>
          <a:prstGeom prst="rect">
            <a:avLst/>
          </a:prstGeom>
        </p:spPr>
      </p:pic>
      <p:sp>
        <p:nvSpPr>
          <p:cNvPr id="4" name="TextBox 3">
            <a:extLst>
              <a:ext uri="{FF2B5EF4-FFF2-40B4-BE49-F238E27FC236}">
                <a16:creationId xmlns="" xmlns:a16="http://schemas.microsoft.com/office/drawing/2014/main" id="{777E02ED-B1CC-C0B5-428B-4BDD3E65A9B7}"/>
              </a:ext>
            </a:extLst>
          </p:cNvPr>
          <p:cNvSpPr txBox="1"/>
          <p:nvPr/>
        </p:nvSpPr>
        <p:spPr>
          <a:xfrm>
            <a:off x="233772" y="5279767"/>
            <a:ext cx="8694712" cy="338554"/>
          </a:xfrm>
          <a:prstGeom prst="rect">
            <a:avLst/>
          </a:prstGeom>
          <a:noFill/>
        </p:spPr>
        <p:txBody>
          <a:bodyPr wrap="square" rtlCol="0">
            <a:spAutoFit/>
          </a:bodyPr>
          <a:lstStyle/>
          <a:p>
            <a:pPr algn="ctr"/>
            <a:r>
              <a:rPr lang="en-GB" sz="1600" i="1" dirty="0"/>
              <a:t>Scharnhorst </a:t>
            </a:r>
            <a:r>
              <a:rPr lang="en-GB" sz="1600" dirty="0"/>
              <a:t>illuminated star-shells from HMS </a:t>
            </a:r>
            <a:r>
              <a:rPr lang="en-GB" sz="1600" i="1" dirty="0"/>
              <a:t>Belfast</a:t>
            </a:r>
          </a:p>
        </p:txBody>
      </p:sp>
    </p:spTree>
    <p:extLst>
      <p:ext uri="{BB962C8B-B14F-4D97-AF65-F5344CB8AC3E}">
        <p14:creationId xmlns:p14="http://schemas.microsoft.com/office/powerpoint/2010/main" val="1539287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ABF0714-9E4B-FFE5-2F85-FD9DF5C827CD}"/>
              </a:ext>
            </a:extLst>
          </p:cNvPr>
          <p:cNvSpPr txBox="1"/>
          <p:nvPr/>
        </p:nvSpPr>
        <p:spPr>
          <a:xfrm>
            <a:off x="107504" y="908720"/>
            <a:ext cx="8928992" cy="4016484"/>
          </a:xfrm>
          <a:prstGeom prst="rect">
            <a:avLst/>
          </a:prstGeom>
          <a:noFill/>
        </p:spPr>
        <p:txBody>
          <a:bodyPr wrap="square" rtlCol="0">
            <a:spAutoFit/>
          </a:bodyPr>
          <a:lstStyle/>
          <a:p>
            <a:pPr marL="285750" indent="-285750">
              <a:buFont typeface="Arial" panose="020B0604020202020204" pitchFamily="34" charset="0"/>
              <a:buChar char="•"/>
            </a:pPr>
            <a:r>
              <a:rPr lang="en-GB" sz="1500" i="1" dirty="0"/>
              <a:t>Scharnhorst </a:t>
            </a:r>
            <a:r>
              <a:rPr lang="en-GB" sz="1500" dirty="0"/>
              <a:t>unprepared for action, turrets trained fore-aft. Battle running N-S, then W-E engagement</a:t>
            </a:r>
          </a:p>
          <a:p>
            <a:pPr marL="285750" indent="-285750">
              <a:buFont typeface="Arial" panose="020B0604020202020204" pitchFamily="34" charset="0"/>
              <a:buChar char="•"/>
            </a:pPr>
            <a:r>
              <a:rPr lang="en-GB" sz="1500" i="1" dirty="0"/>
              <a:t>Duke of York </a:t>
            </a:r>
            <a:r>
              <a:rPr lang="en-GB" sz="1500" dirty="0"/>
              <a:t>opens fire range 11,920yds scoring 2 hits, disabling hanger &amp; A + B turrets (B later brought back into action)</a:t>
            </a:r>
          </a:p>
          <a:p>
            <a:pPr marL="285750" indent="-285750">
              <a:buFont typeface="Arial" panose="020B0604020202020204" pitchFamily="34" charset="0"/>
              <a:buChar char="•"/>
            </a:pPr>
            <a:r>
              <a:rPr lang="en-GB" sz="1500" i="1" dirty="0"/>
              <a:t>Scharnhorst </a:t>
            </a:r>
            <a:r>
              <a:rPr lang="en-GB" sz="1500" dirty="0"/>
              <a:t>turns north: re-engaged by 6in &amp; 8in fire from Force 1 </a:t>
            </a:r>
            <a:r>
              <a:rPr lang="en-GB" sz="1500" i="1" dirty="0"/>
              <a:t>Belfast </a:t>
            </a:r>
            <a:r>
              <a:rPr lang="en-GB" sz="1500" dirty="0"/>
              <a:t>&amp; </a:t>
            </a:r>
            <a:r>
              <a:rPr lang="en-GB" sz="1500" i="1" dirty="0"/>
              <a:t>Norfolk </a:t>
            </a:r>
            <a:r>
              <a:rPr lang="en-GB" sz="1500" dirty="0"/>
              <a:t>cruisers. German battleship caught between the two forces. </a:t>
            </a:r>
            <a:r>
              <a:rPr lang="en-GB" sz="1500" i="1" dirty="0" err="1"/>
              <a:t>DofY</a:t>
            </a:r>
            <a:r>
              <a:rPr lang="en-GB" sz="1500" dirty="0"/>
              <a:t> scores multiple 14in hits while escorting </a:t>
            </a:r>
            <a:r>
              <a:rPr lang="en-GB" sz="1500" i="1" dirty="0"/>
              <a:t>Fiji</a:t>
            </a:r>
            <a:r>
              <a:rPr lang="en-GB" sz="1500" dirty="0"/>
              <a:t> class </a:t>
            </a:r>
            <a:r>
              <a:rPr lang="en-GB" sz="1500" i="1" dirty="0"/>
              <a:t>Jamaica</a:t>
            </a:r>
            <a:r>
              <a:rPr lang="en-GB" sz="1500" dirty="0"/>
              <a:t> also engages with 6in with Force 1 engaging opposite side</a:t>
            </a:r>
          </a:p>
          <a:p>
            <a:pPr marL="285750" indent="-285750">
              <a:buFont typeface="Arial" panose="020B0604020202020204" pitchFamily="34" charset="0"/>
              <a:buChar char="•"/>
            </a:pPr>
            <a:r>
              <a:rPr lang="en-GB" sz="1500" dirty="0"/>
              <a:t>Bey attempts using speed of vessel to clear east; 11in hit on </a:t>
            </a:r>
            <a:r>
              <a:rPr lang="en-GB" sz="1500" i="1" dirty="0" err="1"/>
              <a:t>DofY</a:t>
            </a:r>
            <a:r>
              <a:rPr lang="en-GB" sz="1500" dirty="0"/>
              <a:t> temporarily disables forward Type 284 radar ariel but quickly (remarkably in Force 8 gale) repaired </a:t>
            </a:r>
          </a:p>
          <a:p>
            <a:pPr marL="285750" indent="-285750">
              <a:buFont typeface="Arial" panose="020B0604020202020204" pitchFamily="34" charset="0"/>
              <a:buChar char="•"/>
            </a:pPr>
            <a:r>
              <a:rPr lang="en-GB" sz="1500" dirty="0"/>
              <a:t>18:20hrs: 14in shell at long range pierces belt, destroys no.1 boiler room causing speed to drop. Dooms </a:t>
            </a:r>
            <a:r>
              <a:rPr lang="en-GB" sz="1500" i="1" dirty="0"/>
              <a:t>Scharnhorst; </a:t>
            </a:r>
            <a:r>
              <a:rPr lang="en-GB" sz="1500" dirty="0"/>
              <a:t>speed drops to 10knots –repairs allow 22knots but insufficient &amp; allows destroyer torpedo attacks. Final message naval command ‘we will fight on until the last shell is fired’. </a:t>
            </a:r>
          </a:p>
          <a:p>
            <a:pPr marL="285750" indent="-285750">
              <a:buFont typeface="Arial" panose="020B0604020202020204" pitchFamily="34" charset="0"/>
              <a:buChar char="•"/>
            </a:pPr>
            <a:r>
              <a:rPr lang="en-GB" sz="1500" dirty="0"/>
              <a:t>18:50 turns to engage pair S-class but opens self to attack from two more; 2-hits starboard side destroyers </a:t>
            </a:r>
            <a:r>
              <a:rPr lang="en-GB" sz="1500" i="1" dirty="0"/>
              <a:t>Scorpion </a:t>
            </a:r>
            <a:r>
              <a:rPr lang="en-GB" sz="1500" dirty="0"/>
              <a:t>&amp; </a:t>
            </a:r>
            <a:r>
              <a:rPr lang="en-GB" sz="1500" i="1" dirty="0"/>
              <a:t>Stord</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p:txBody>
      </p:sp>
      <p:sp>
        <p:nvSpPr>
          <p:cNvPr id="3" name="TextBox 2">
            <a:extLst>
              <a:ext uri="{FF2B5EF4-FFF2-40B4-BE49-F238E27FC236}">
                <a16:creationId xmlns="" xmlns:a16="http://schemas.microsoft.com/office/drawing/2014/main" id="{E868CAB3-4000-4589-C13C-47AD1148769A}"/>
              </a:ext>
            </a:extLst>
          </p:cNvPr>
          <p:cNvSpPr txBox="1"/>
          <p:nvPr/>
        </p:nvSpPr>
        <p:spPr>
          <a:xfrm>
            <a:off x="323528" y="260648"/>
            <a:ext cx="8352928" cy="507831"/>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Contact, heavy units</a:t>
            </a:r>
          </a:p>
        </p:txBody>
      </p:sp>
    </p:spTree>
    <p:extLst>
      <p:ext uri="{BB962C8B-B14F-4D97-AF65-F5344CB8AC3E}">
        <p14:creationId xmlns:p14="http://schemas.microsoft.com/office/powerpoint/2010/main" val="261587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C4AB49C-0173-BC29-B02D-9CA192C47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404664"/>
            <a:ext cx="6972300" cy="4657725"/>
          </a:xfrm>
          <a:prstGeom prst="rect">
            <a:avLst/>
          </a:prstGeom>
        </p:spPr>
      </p:pic>
      <p:sp>
        <p:nvSpPr>
          <p:cNvPr id="4" name="TextBox 3">
            <a:extLst>
              <a:ext uri="{FF2B5EF4-FFF2-40B4-BE49-F238E27FC236}">
                <a16:creationId xmlns="" xmlns:a16="http://schemas.microsoft.com/office/drawing/2014/main" id="{7AF45533-3B2D-BD48-A178-7999BFCAB400}"/>
              </a:ext>
            </a:extLst>
          </p:cNvPr>
          <p:cNvSpPr txBox="1"/>
          <p:nvPr/>
        </p:nvSpPr>
        <p:spPr>
          <a:xfrm>
            <a:off x="1043608" y="5301208"/>
            <a:ext cx="6984776" cy="646331"/>
          </a:xfrm>
          <a:prstGeom prst="rect">
            <a:avLst/>
          </a:prstGeom>
          <a:noFill/>
        </p:spPr>
        <p:txBody>
          <a:bodyPr wrap="square" rtlCol="0">
            <a:spAutoFit/>
          </a:bodyPr>
          <a:lstStyle/>
          <a:p>
            <a:pPr algn="ctr"/>
            <a:r>
              <a:rPr lang="en-GB" dirty="0"/>
              <a:t>Battle of the North Cape:</a:t>
            </a:r>
          </a:p>
          <a:p>
            <a:pPr algn="ctr"/>
            <a:r>
              <a:rPr lang="en-GB" dirty="0"/>
              <a:t>Movements after </a:t>
            </a:r>
            <a:r>
              <a:rPr lang="en-GB" i="1" dirty="0"/>
              <a:t>Duke of York</a:t>
            </a:r>
            <a:r>
              <a:rPr lang="en-GB" dirty="0"/>
              <a:t> force engages</a:t>
            </a:r>
          </a:p>
        </p:txBody>
      </p:sp>
    </p:spTree>
    <p:extLst>
      <p:ext uri="{BB962C8B-B14F-4D97-AF65-F5344CB8AC3E}">
        <p14:creationId xmlns:p14="http://schemas.microsoft.com/office/powerpoint/2010/main" val="383944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E28B6A9-03FA-3F3C-F65D-168642DCDE64}"/>
              </a:ext>
            </a:extLst>
          </p:cNvPr>
          <p:cNvSpPr txBox="1"/>
          <p:nvPr/>
        </p:nvSpPr>
        <p:spPr>
          <a:xfrm>
            <a:off x="107504" y="116632"/>
            <a:ext cx="8928992" cy="461665"/>
          </a:xfrm>
          <a:prstGeom prst="rect">
            <a:avLst/>
          </a:prstGeom>
          <a:noFill/>
        </p:spPr>
        <p:txBody>
          <a:bodyPr wrap="square" rtlCol="0">
            <a:spAutoFit/>
          </a:bodyPr>
          <a:lstStyle/>
          <a:p>
            <a:pPr algn="ctr"/>
            <a:r>
              <a:rPr lang="en-GB" sz="2400" i="1" dirty="0"/>
              <a:t>Destruction of </a:t>
            </a:r>
            <a:r>
              <a:rPr lang="en-GB" sz="2400" dirty="0"/>
              <a:t>Scharnhorst</a:t>
            </a:r>
            <a:endParaRPr lang="en-GB" sz="2400" i="1" dirty="0"/>
          </a:p>
        </p:txBody>
      </p:sp>
      <p:sp>
        <p:nvSpPr>
          <p:cNvPr id="3" name="TextBox 2">
            <a:extLst>
              <a:ext uri="{FF2B5EF4-FFF2-40B4-BE49-F238E27FC236}">
                <a16:creationId xmlns="" xmlns:a16="http://schemas.microsoft.com/office/drawing/2014/main" id="{EFB53006-7DFF-D638-3786-C7A24CE2A2CA}"/>
              </a:ext>
            </a:extLst>
          </p:cNvPr>
          <p:cNvSpPr txBox="1"/>
          <p:nvPr/>
        </p:nvSpPr>
        <p:spPr>
          <a:xfrm>
            <a:off x="184778" y="621379"/>
            <a:ext cx="8856984" cy="1477328"/>
          </a:xfrm>
          <a:prstGeom prst="rect">
            <a:avLst/>
          </a:prstGeom>
          <a:noFill/>
        </p:spPr>
        <p:txBody>
          <a:bodyPr wrap="square" rtlCol="0">
            <a:spAutoFit/>
          </a:bodyPr>
          <a:lstStyle/>
          <a:p>
            <a:pPr marL="285750" indent="-285750">
              <a:buFont typeface="Arial" panose="020B0604020202020204" pitchFamily="34" charset="0"/>
              <a:buChar char="•"/>
            </a:pPr>
            <a:r>
              <a:rPr lang="en-GB" sz="1500" i="1" dirty="0"/>
              <a:t>Scharnhorst</a:t>
            </a:r>
            <a:r>
              <a:rPr lang="en-GB" sz="1500" dirty="0"/>
              <a:t> continues turn; hit by 3 torpedoes port side </a:t>
            </a:r>
            <a:r>
              <a:rPr lang="en-GB" sz="1500" i="1" dirty="0"/>
              <a:t>Savage</a:t>
            </a:r>
            <a:r>
              <a:rPr lang="en-GB" sz="1500" dirty="0"/>
              <a:t> &amp; </a:t>
            </a:r>
            <a:r>
              <a:rPr lang="en-GB" sz="1500" i="1" dirty="0" err="1"/>
              <a:t>Samurez</a:t>
            </a:r>
            <a:r>
              <a:rPr lang="en-GB" sz="1500" dirty="0"/>
              <a:t> though scores hits on latter with secondary battery</a:t>
            </a:r>
          </a:p>
          <a:p>
            <a:pPr marL="285750" indent="-285750">
              <a:buFont typeface="Arial" panose="020B0604020202020204" pitchFamily="34" charset="0"/>
              <a:buChar char="•"/>
            </a:pPr>
            <a:r>
              <a:rPr lang="en-GB" sz="1500" dirty="0"/>
              <a:t>Speed drops to 10knots, </a:t>
            </a:r>
            <a:r>
              <a:rPr lang="en-GB" sz="1500" i="1" dirty="0" err="1"/>
              <a:t>DofY</a:t>
            </a:r>
            <a:r>
              <a:rPr lang="en-GB" sz="1500" dirty="0"/>
              <a:t> closing range. </a:t>
            </a:r>
            <a:r>
              <a:rPr lang="en-GB" sz="1500" i="1" dirty="0"/>
              <a:t>Belfast</a:t>
            </a:r>
            <a:r>
              <a:rPr lang="en-GB" sz="1500" dirty="0"/>
              <a:t> illuminates star shells again; </a:t>
            </a:r>
            <a:r>
              <a:rPr lang="en-GB" sz="1500" i="1" dirty="0" err="1"/>
              <a:t>DofY</a:t>
            </a:r>
            <a:r>
              <a:rPr lang="en-GB" sz="1500" i="1" dirty="0"/>
              <a:t>, Jamaica</a:t>
            </a:r>
            <a:r>
              <a:rPr lang="en-GB" sz="1500" dirty="0"/>
              <a:t> re-engage 10,000yds. 19:15 </a:t>
            </a:r>
            <a:r>
              <a:rPr lang="en-GB" sz="1500" i="1" dirty="0"/>
              <a:t>Belfast </a:t>
            </a:r>
            <a:r>
              <a:rPr lang="en-GB" sz="1500" dirty="0"/>
              <a:t>also engages &amp; with </a:t>
            </a:r>
            <a:r>
              <a:rPr lang="en-GB" sz="1500" i="1" dirty="0"/>
              <a:t>Jamaica </a:t>
            </a:r>
            <a:r>
              <a:rPr lang="en-GB" sz="1500" dirty="0"/>
              <a:t>fire remaining torpedoes</a:t>
            </a:r>
          </a:p>
          <a:p>
            <a:pPr marL="285750" indent="-285750">
              <a:buFont typeface="Arial" panose="020B0604020202020204" pitchFamily="34" charset="0"/>
              <a:buChar char="•"/>
            </a:pPr>
            <a:r>
              <a:rPr lang="en-GB" sz="1500" i="1" dirty="0"/>
              <a:t>Opportune, Virago, Musketeer </a:t>
            </a:r>
            <a:r>
              <a:rPr lang="en-GB" sz="1500" dirty="0"/>
              <a:t>&amp;</a:t>
            </a:r>
            <a:r>
              <a:rPr lang="en-GB" sz="1500" i="1" dirty="0"/>
              <a:t> Matchless </a:t>
            </a:r>
            <a:r>
              <a:rPr lang="en-GB" sz="1500" dirty="0"/>
              <a:t>fire further 19 torpedoes. </a:t>
            </a:r>
            <a:r>
              <a:rPr lang="en-GB" sz="1500" i="1" dirty="0"/>
              <a:t>Scharnhorst </a:t>
            </a:r>
            <a:r>
              <a:rPr lang="en-GB" sz="1500" dirty="0"/>
              <a:t>capsizes &amp; sinks 19:45. 36 survivors from 1,968. British casualties officially 21 killed, 11 wounded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369" y="2195336"/>
            <a:ext cx="5717261" cy="339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13369" y="5733256"/>
            <a:ext cx="5717261" cy="784830"/>
          </a:xfrm>
          <a:prstGeom prst="rect">
            <a:avLst/>
          </a:prstGeom>
          <a:noFill/>
        </p:spPr>
        <p:txBody>
          <a:bodyPr wrap="square" rtlCol="0">
            <a:spAutoFit/>
          </a:bodyPr>
          <a:lstStyle/>
          <a:p>
            <a:pPr algn="ctr"/>
            <a:r>
              <a:rPr lang="en-GB" sz="1500" dirty="0"/>
              <a:t>HMS </a:t>
            </a:r>
            <a:r>
              <a:rPr lang="en-GB" sz="1500" i="1" dirty="0"/>
              <a:t>Belfast</a:t>
            </a:r>
            <a:r>
              <a:rPr lang="en-GB" sz="1500" dirty="0"/>
              <a:t> (fore) &amp; HMS </a:t>
            </a:r>
            <a:r>
              <a:rPr lang="en-GB" sz="1500" i="1" dirty="0"/>
              <a:t>Jamaica</a:t>
            </a:r>
            <a:r>
              <a:rPr lang="en-GB" sz="1500" dirty="0"/>
              <a:t>, taken from HMS </a:t>
            </a:r>
            <a:r>
              <a:rPr lang="en-GB" sz="1500" i="1" dirty="0"/>
              <a:t>Sheffield</a:t>
            </a:r>
            <a:r>
              <a:rPr lang="en-GB" sz="1500" dirty="0"/>
              <a:t> </a:t>
            </a:r>
          </a:p>
          <a:p>
            <a:pPr algn="ctr"/>
            <a:r>
              <a:rPr lang="en-GB" sz="1500" dirty="0"/>
              <a:t>Probable Kola Inlet after battle</a:t>
            </a:r>
          </a:p>
          <a:p>
            <a:pPr algn="ctr"/>
            <a:r>
              <a:rPr lang="en-GB" sz="1500" dirty="0"/>
              <a:t>(C. Waters)</a:t>
            </a:r>
          </a:p>
        </p:txBody>
      </p:sp>
    </p:spTree>
    <p:extLst>
      <p:ext uri="{BB962C8B-B14F-4D97-AF65-F5344CB8AC3E}">
        <p14:creationId xmlns:p14="http://schemas.microsoft.com/office/powerpoint/2010/main" val="203451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856984"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The Mediterranean</a:t>
            </a:r>
          </a:p>
          <a:p>
            <a:pPr algn="ctr"/>
            <a:r>
              <a:rPr lang="en-GB" sz="2000" dirty="0">
                <a:effectLst>
                  <a:outerShdw blurRad="38100" dist="38100" dir="2700000" algn="tl">
                    <a:srgbClr val="000000">
                      <a:alpha val="43137"/>
                    </a:srgbClr>
                  </a:outerShdw>
                </a:effectLst>
              </a:rPr>
              <a:t>Size &amp; effect</a:t>
            </a:r>
          </a:p>
        </p:txBody>
      </p:sp>
      <p:sp>
        <p:nvSpPr>
          <p:cNvPr id="3" name="TextBox 2">
            <a:extLst>
              <a:ext uri="{FF2B5EF4-FFF2-40B4-BE49-F238E27FC236}">
                <a16:creationId xmlns="" xmlns:a16="http://schemas.microsoft.com/office/drawing/2014/main" id="{D60B6039-FBD3-3CBD-3F62-7CEF4D840329}"/>
              </a:ext>
            </a:extLst>
          </p:cNvPr>
          <p:cNvSpPr txBox="1"/>
          <p:nvPr/>
        </p:nvSpPr>
        <p:spPr>
          <a:xfrm>
            <a:off x="323528" y="1412776"/>
            <a:ext cx="8568952" cy="2800767"/>
          </a:xfrm>
          <a:prstGeom prst="rect">
            <a:avLst/>
          </a:prstGeom>
          <a:noFill/>
        </p:spPr>
        <p:txBody>
          <a:bodyPr wrap="square" rtlCol="0">
            <a:spAutoFit/>
          </a:bodyPr>
          <a:lstStyle/>
          <a:p>
            <a:r>
              <a:rPr lang="en-GB" sz="1600" i="1" dirty="0"/>
              <a:t>Town</a:t>
            </a:r>
            <a:r>
              <a:rPr lang="en-GB" sz="1600" dirty="0"/>
              <a:t> class vessels initially employed in Mediterranean; however belief that class was ‘too large for fleet operations in relatively confined waters’ [see C. Waters] –view also held by C-in-C Cunningham: ‘I don’t like these </a:t>
            </a:r>
            <a:r>
              <a:rPr lang="en-GB" sz="1600" i="1" dirty="0"/>
              <a:t>Southampton</a:t>
            </a:r>
            <a:r>
              <a:rPr lang="en-GB" sz="1600" dirty="0"/>
              <a:t> class. They are fine ships but that great hanger structure seems to provide a good point of aim: they are always being hit there’. </a:t>
            </a:r>
          </a:p>
          <a:p>
            <a:endParaRPr lang="en-GB" sz="1600" dirty="0"/>
          </a:p>
          <a:p>
            <a:r>
              <a:rPr lang="en-GB" sz="1600" dirty="0"/>
              <a:t>Latter view partly open to question given subsequent record; would also apply to </a:t>
            </a:r>
            <a:r>
              <a:rPr lang="en-GB" sz="1600" i="1" dirty="0"/>
              <a:t>Fiji’s</a:t>
            </a:r>
            <a:r>
              <a:rPr lang="en-GB" sz="1600" dirty="0"/>
              <a:t> &amp; types considered formidable AA vessels. </a:t>
            </a:r>
            <a:r>
              <a:rPr lang="en-GB" sz="1600" i="1" dirty="0"/>
              <a:t>Southampton</a:t>
            </a:r>
            <a:r>
              <a:rPr lang="en-GB" sz="1600" dirty="0"/>
              <a:t> &amp; </a:t>
            </a:r>
            <a:r>
              <a:rPr lang="en-GB" sz="1600" i="1" dirty="0"/>
              <a:t>Gloucester</a:t>
            </a:r>
            <a:r>
              <a:rPr lang="en-GB" sz="1600" dirty="0"/>
              <a:t> both lost to air-attack 1941 however (Jan &amp; May respectively) &amp; type withdrawn from permanent assignment to theatre with focus for remaining vessels shifting to trade protection role originally intended for the class</a:t>
            </a:r>
          </a:p>
          <a:p>
            <a:endParaRPr lang="en-GB" sz="1600" dirty="0"/>
          </a:p>
        </p:txBody>
      </p:sp>
    </p:spTree>
    <p:extLst>
      <p:ext uri="{BB962C8B-B14F-4D97-AF65-F5344CB8AC3E}">
        <p14:creationId xmlns:p14="http://schemas.microsoft.com/office/powerpoint/2010/main" val="7826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AC04995-56D3-4C0D-DA82-C5884ABE2026}"/>
              </a:ext>
            </a:extLst>
          </p:cNvPr>
          <p:cNvSpPr txBox="1"/>
          <p:nvPr/>
        </p:nvSpPr>
        <p:spPr>
          <a:xfrm>
            <a:off x="107504" y="116632"/>
            <a:ext cx="8928992" cy="507831"/>
          </a:xfrm>
          <a:prstGeom prst="rect">
            <a:avLst/>
          </a:prstGeom>
          <a:noFill/>
        </p:spPr>
        <p:txBody>
          <a:bodyPr wrap="square">
            <a:spAutoFit/>
          </a:bodyPr>
          <a:lstStyle/>
          <a:p>
            <a:pPr algn="ctr"/>
            <a:r>
              <a:rPr lang="en-GB" sz="2700" dirty="0">
                <a:effectLst>
                  <a:outerShdw blurRad="38100" dist="38100" dir="2700000" algn="tl">
                    <a:srgbClr val="000000">
                      <a:alpha val="43137"/>
                    </a:srgbClr>
                  </a:outerShdw>
                </a:effectLst>
              </a:rPr>
              <a:t>Battle of Cape </a:t>
            </a:r>
            <a:r>
              <a:rPr lang="en-GB" sz="2700" dirty="0" err="1">
                <a:effectLst>
                  <a:outerShdw blurRad="38100" dist="38100" dir="2700000" algn="tl">
                    <a:srgbClr val="000000">
                      <a:alpha val="43137"/>
                    </a:srgbClr>
                  </a:outerShdw>
                </a:effectLst>
              </a:rPr>
              <a:t>Spartivento</a:t>
            </a:r>
            <a:r>
              <a:rPr lang="en-GB" sz="2700" dirty="0">
                <a:effectLst>
                  <a:outerShdw blurRad="38100" dist="38100" dir="2700000" algn="tl">
                    <a:srgbClr val="000000">
                      <a:alpha val="43137"/>
                    </a:srgbClr>
                  </a:outerShdw>
                </a:effectLst>
              </a:rPr>
              <a:t> -opening</a:t>
            </a:r>
          </a:p>
        </p:txBody>
      </p:sp>
      <p:sp>
        <p:nvSpPr>
          <p:cNvPr id="4" name="TextBox 3">
            <a:extLst>
              <a:ext uri="{FF2B5EF4-FFF2-40B4-BE49-F238E27FC236}">
                <a16:creationId xmlns="" xmlns:a16="http://schemas.microsoft.com/office/drawing/2014/main" id="{CD3C771E-9A62-16A4-46B5-3ADEDBE3E0D0}"/>
              </a:ext>
            </a:extLst>
          </p:cNvPr>
          <p:cNvSpPr txBox="1"/>
          <p:nvPr/>
        </p:nvSpPr>
        <p:spPr>
          <a:xfrm>
            <a:off x="4139952" y="764704"/>
            <a:ext cx="4824536" cy="7017306"/>
          </a:xfrm>
          <a:prstGeom prst="rect">
            <a:avLst/>
          </a:prstGeom>
          <a:noFill/>
        </p:spPr>
        <p:txBody>
          <a:bodyPr wrap="square" rtlCol="0">
            <a:spAutoFit/>
          </a:bodyPr>
          <a:lstStyle/>
          <a:p>
            <a:pPr marL="285750" indent="-285750">
              <a:buFont typeface="Arial" panose="020B0604020202020204" pitchFamily="34" charset="0"/>
              <a:buChar char="•"/>
            </a:pPr>
            <a:r>
              <a:rPr lang="en-GB" sz="1500" dirty="0"/>
              <a:t>Action RN &amp; Regia Marina 27 November 1940</a:t>
            </a:r>
          </a:p>
          <a:p>
            <a:pPr marL="285750" indent="-285750">
              <a:buFont typeface="Arial" panose="020B0604020202020204" pitchFamily="34" charset="0"/>
              <a:buChar char="•"/>
            </a:pPr>
            <a:r>
              <a:rPr lang="en-GB" sz="1500" dirty="0"/>
              <a:t>17 November Italian battleships + consorts attempt intercept of carriers </a:t>
            </a:r>
            <a:r>
              <a:rPr lang="en-GB" sz="1500" i="1" dirty="0"/>
              <a:t>Ark Royal</a:t>
            </a:r>
            <a:r>
              <a:rPr lang="en-GB" sz="1500" dirty="0"/>
              <a:t> &amp; </a:t>
            </a:r>
            <a:r>
              <a:rPr lang="en-GB" sz="1500" i="1" dirty="0"/>
              <a:t>Argus</a:t>
            </a:r>
            <a:r>
              <a:rPr lang="en-GB" sz="1500" dirty="0"/>
              <a:t> carrying aircraft to reinforce Malta defences. No direct contact but forces RN vessels RTB (Gibraltar) casting doubt on future support convoy Operation Collar. Latter attempted however with additional support from Force H &amp; Force D. </a:t>
            </a:r>
          </a:p>
          <a:p>
            <a:pPr marL="285750" indent="-285750">
              <a:buFont typeface="Arial" panose="020B0604020202020204" pitchFamily="34" charset="0"/>
              <a:buChar char="•"/>
            </a:pPr>
            <a:r>
              <a:rPr lang="en-GB" sz="1500" dirty="0"/>
              <a:t>Italian surface combatants more powerful but commander (</a:t>
            </a:r>
            <a:r>
              <a:rPr lang="en-GB" sz="1500" dirty="0" err="1"/>
              <a:t>Campioni</a:t>
            </a:r>
            <a:r>
              <a:rPr lang="en-GB" sz="1500" dirty="0"/>
              <a:t>) instructed to avoid combat unless odds heavily in favour so decisive battle unlikely</a:t>
            </a:r>
          </a:p>
          <a:p>
            <a:pPr marL="285750" indent="-285750">
              <a:buFont typeface="Arial" panose="020B0604020202020204" pitchFamily="34" charset="0"/>
              <a:buChar char="•"/>
            </a:pPr>
            <a:r>
              <a:rPr lang="en-GB" sz="1500" dirty="0"/>
              <a:t>RN Force under Sommerville deployed two groups: 5 x cruisers under Lancelot Holland (that one) ahead with 2 x battleships + 7 destroyers behind. </a:t>
            </a:r>
            <a:r>
              <a:rPr lang="en-GB" sz="1500" i="1" dirty="0"/>
              <a:t>Ark Royal</a:t>
            </a:r>
            <a:r>
              <a:rPr lang="en-GB" sz="1500" dirty="0"/>
              <a:t> to south preparing launch Swordfish torpedo bombers. Battlecruiser </a:t>
            </a:r>
            <a:r>
              <a:rPr lang="en-GB" sz="1500" i="1" dirty="0"/>
              <a:t>Renown</a:t>
            </a:r>
            <a:r>
              <a:rPr lang="en-GB" sz="1500" dirty="0"/>
              <a:t> also lurking in offing Italian fleet in 3 </a:t>
            </a:r>
            <a:r>
              <a:rPr lang="en-GB" sz="1500" dirty="0" err="1"/>
              <a:t>grps</a:t>
            </a:r>
            <a:r>
              <a:rPr lang="en-GB" sz="1500" dirty="0"/>
              <a:t>, 2 of 6 heavy cruisers present + 7 destroyers; behind 2 x battleships + 7 more destroyers</a:t>
            </a:r>
          </a:p>
          <a:p>
            <a:pPr marL="285750" indent="-285750">
              <a:buFont typeface="Arial" panose="020B0604020202020204" pitchFamily="34" charset="0"/>
              <a:buChar char="•"/>
            </a:pPr>
            <a:r>
              <a:rPr lang="en-GB" sz="1500" dirty="0"/>
              <a:t>12:07 </a:t>
            </a:r>
            <a:r>
              <a:rPr lang="en-GB" sz="1500" dirty="0" err="1"/>
              <a:t>Campioni</a:t>
            </a:r>
            <a:r>
              <a:rPr lang="en-GB" sz="1500" dirty="0"/>
              <a:t> receives report from floatplane indicating approx. equivalence in forces; ordered cruisers reform on battleships &amp; prepare to clear; mis-times as lead cruisers already turned toward &amp; engaging British forces.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p:txBody>
      </p:sp>
      <p:pic>
        <p:nvPicPr>
          <p:cNvPr id="6" name="Picture 5">
            <a:extLst>
              <a:ext uri="{FF2B5EF4-FFF2-40B4-BE49-F238E27FC236}">
                <a16:creationId xmlns="" xmlns:a16="http://schemas.microsoft.com/office/drawing/2014/main" id="{AB9A2788-56EA-F7A9-6737-AC480C9ED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3781343" cy="4176464"/>
          </a:xfrm>
          <a:prstGeom prst="rect">
            <a:avLst/>
          </a:prstGeom>
        </p:spPr>
      </p:pic>
    </p:spTree>
    <p:extLst>
      <p:ext uri="{BB962C8B-B14F-4D97-AF65-F5344CB8AC3E}">
        <p14:creationId xmlns:p14="http://schemas.microsoft.com/office/powerpoint/2010/main" val="394672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What we are not discussing: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916" y="908720"/>
            <a:ext cx="6216167" cy="4514491"/>
          </a:xfrm>
          <a:prstGeom prst="rect">
            <a:avLst/>
          </a:prstGeom>
        </p:spPr>
      </p:pic>
      <p:sp>
        <p:nvSpPr>
          <p:cNvPr id="4" name="TextBox 3"/>
          <p:cNvSpPr txBox="1"/>
          <p:nvPr/>
        </p:nvSpPr>
        <p:spPr>
          <a:xfrm>
            <a:off x="1007604" y="5517232"/>
            <a:ext cx="7128792" cy="1077218"/>
          </a:xfrm>
          <a:prstGeom prst="rect">
            <a:avLst/>
          </a:prstGeom>
          <a:noFill/>
        </p:spPr>
        <p:txBody>
          <a:bodyPr wrap="square" rtlCol="0">
            <a:spAutoFit/>
          </a:bodyPr>
          <a:lstStyle/>
          <a:p>
            <a:pPr algn="ctr"/>
            <a:r>
              <a:rPr lang="en-GB" sz="1600" dirty="0"/>
              <a:t>Light battlecruiser [‘large light cruiser’] HMS </a:t>
            </a:r>
            <a:r>
              <a:rPr lang="en-GB" sz="1600" i="1" dirty="0"/>
              <a:t>Courageous</a:t>
            </a:r>
          </a:p>
          <a:p>
            <a:pPr algn="ctr"/>
            <a:r>
              <a:rPr lang="en-GB" sz="1600" dirty="0"/>
              <a:t>Designed for Admiral Sir John Fisher’s Baltic landing strategy, </a:t>
            </a:r>
            <a:r>
              <a:rPr lang="en-GB" sz="1600" dirty="0" smtClean="0"/>
              <a:t>1917</a:t>
            </a:r>
          </a:p>
          <a:p>
            <a:pPr algn="ctr"/>
            <a:r>
              <a:rPr lang="en-GB" sz="1600" dirty="0" smtClean="0"/>
              <a:t>Term used as cover to get funding authorisation due to Chancellor forbidding construction of capital ships in 1915</a:t>
            </a:r>
            <a:endParaRPr lang="en-GB" sz="1600" dirty="0"/>
          </a:p>
        </p:txBody>
      </p:sp>
    </p:spTree>
    <p:extLst>
      <p:ext uri="{BB962C8B-B14F-4D97-AF65-F5344CB8AC3E}">
        <p14:creationId xmlns:p14="http://schemas.microsoft.com/office/powerpoint/2010/main" val="299888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37641FC-E47E-3816-A4C9-041DCDD344B1}"/>
              </a:ext>
            </a:extLst>
          </p:cNvPr>
          <p:cNvSpPr txBox="1"/>
          <p:nvPr/>
        </p:nvSpPr>
        <p:spPr>
          <a:xfrm>
            <a:off x="107504" y="260648"/>
            <a:ext cx="8928992" cy="507831"/>
          </a:xfrm>
          <a:prstGeom prst="rect">
            <a:avLst/>
          </a:prstGeom>
          <a:noFill/>
        </p:spPr>
        <p:txBody>
          <a:bodyPr wrap="square">
            <a:spAutoFit/>
          </a:bodyPr>
          <a:lstStyle/>
          <a:p>
            <a:pPr algn="ctr"/>
            <a:r>
              <a:rPr lang="en-GB" sz="2700" dirty="0">
                <a:effectLst>
                  <a:outerShdw blurRad="38100" dist="38100" dir="2700000" algn="tl">
                    <a:srgbClr val="000000">
                      <a:alpha val="43137"/>
                    </a:srgbClr>
                  </a:outerShdw>
                </a:effectLst>
              </a:rPr>
              <a:t>Battle of Cape </a:t>
            </a:r>
            <a:r>
              <a:rPr lang="en-GB" sz="2700" dirty="0" err="1">
                <a:effectLst>
                  <a:outerShdw blurRad="38100" dist="38100" dir="2700000" algn="tl">
                    <a:srgbClr val="000000">
                      <a:alpha val="43137"/>
                    </a:srgbClr>
                  </a:outerShdw>
                </a:effectLst>
              </a:rPr>
              <a:t>Spartivento</a:t>
            </a:r>
            <a:r>
              <a:rPr lang="en-GB" sz="2700" dirty="0">
                <a:effectLst>
                  <a:outerShdw blurRad="38100" dist="38100" dir="2700000" algn="tl">
                    <a:srgbClr val="000000">
                      <a:alpha val="43137"/>
                    </a:srgbClr>
                  </a:outerShdw>
                </a:effectLst>
              </a:rPr>
              <a:t> -engagement</a:t>
            </a:r>
          </a:p>
        </p:txBody>
      </p:sp>
      <p:sp>
        <p:nvSpPr>
          <p:cNvPr id="4" name="TextBox 3">
            <a:extLst>
              <a:ext uri="{FF2B5EF4-FFF2-40B4-BE49-F238E27FC236}">
                <a16:creationId xmlns="" xmlns:a16="http://schemas.microsoft.com/office/drawing/2014/main" id="{4438DAAA-2EAF-3F70-0E02-ABE1F5660264}"/>
              </a:ext>
            </a:extLst>
          </p:cNvPr>
          <p:cNvSpPr txBox="1"/>
          <p:nvPr/>
        </p:nvSpPr>
        <p:spPr>
          <a:xfrm>
            <a:off x="179512" y="1052736"/>
            <a:ext cx="8856984" cy="2169825"/>
          </a:xfrm>
          <a:prstGeom prst="rect">
            <a:avLst/>
          </a:prstGeom>
          <a:noFill/>
        </p:spPr>
        <p:txBody>
          <a:bodyPr wrap="square" rtlCol="0">
            <a:spAutoFit/>
          </a:bodyPr>
          <a:lstStyle/>
          <a:p>
            <a:pPr marL="285750" indent="-285750">
              <a:buFont typeface="Arial" panose="020B0604020202020204" pitchFamily="34" charset="0"/>
              <a:buChar char="•"/>
            </a:pPr>
            <a:r>
              <a:rPr lang="en-GB" sz="1500" dirty="0"/>
              <a:t>12:22 lead units opposing cruiser forces inc. </a:t>
            </a:r>
            <a:r>
              <a:rPr lang="en-GB" sz="1500" i="1" dirty="0"/>
              <a:t>Sheffield, Manchester</a:t>
            </a:r>
            <a:r>
              <a:rPr lang="en-GB" sz="1500" dirty="0"/>
              <a:t> &amp; </a:t>
            </a:r>
            <a:r>
              <a:rPr lang="en-GB" sz="1500" i="1" dirty="0"/>
              <a:t>Southampton</a:t>
            </a:r>
            <a:r>
              <a:rPr lang="en-GB" sz="1500" dirty="0"/>
              <a:t> in range &amp; engaging; v. long initial range over 25,000yds &amp; fire rapid. Italian vessels outgun British; battleship </a:t>
            </a:r>
            <a:r>
              <a:rPr lang="en-GB" sz="1500" i="1" dirty="0"/>
              <a:t>Ramillies</a:t>
            </a:r>
            <a:r>
              <a:rPr lang="en-GB" sz="1500" dirty="0"/>
              <a:t> comes up in support but not fast enough to maintain formation dropping back 12:26</a:t>
            </a:r>
          </a:p>
          <a:p>
            <a:pPr marL="285750" indent="-285750">
              <a:buFont typeface="Arial" panose="020B0604020202020204" pitchFamily="34" charset="0"/>
              <a:buChar char="•"/>
            </a:pPr>
            <a:r>
              <a:rPr lang="en-GB" sz="1500" dirty="0"/>
              <a:t>Italian cruiser commander </a:t>
            </a:r>
            <a:r>
              <a:rPr lang="en-GB" sz="1500" dirty="0" err="1"/>
              <a:t>Iachino</a:t>
            </a:r>
            <a:r>
              <a:rPr lang="en-GB" sz="1500" dirty="0"/>
              <a:t> receives orders disengage 12:30; retires on smoke. HMS</a:t>
            </a:r>
            <a:r>
              <a:rPr lang="en-GB" sz="1500" i="1" dirty="0"/>
              <a:t> Manchester</a:t>
            </a:r>
            <a:r>
              <a:rPr lang="en-GB" sz="1500" dirty="0"/>
              <a:t> hits destroyer with 6in fire, disabling. </a:t>
            </a:r>
            <a:r>
              <a:rPr lang="en-GB" sz="1500" i="1" dirty="0"/>
              <a:t>County</a:t>
            </a:r>
            <a:r>
              <a:rPr lang="en-GB" sz="1500" dirty="0"/>
              <a:t> class HMS </a:t>
            </a:r>
            <a:r>
              <a:rPr lang="en-GB" sz="1500" i="1" dirty="0"/>
              <a:t>Berwick</a:t>
            </a:r>
            <a:r>
              <a:rPr lang="en-GB" sz="1500" dirty="0"/>
              <a:t> struck twice &amp; damaged from 8in fire</a:t>
            </a:r>
          </a:p>
          <a:p>
            <a:pPr marL="285750" indent="-285750">
              <a:buFont typeface="Arial" panose="020B0604020202020204" pitchFamily="34" charset="0"/>
              <a:buChar char="•"/>
            </a:pPr>
            <a:r>
              <a:rPr lang="en-GB" sz="1500" dirty="0"/>
              <a:t>12:40 Swordfish attack battleship </a:t>
            </a:r>
            <a:r>
              <a:rPr lang="en-GB" sz="1500" i="1" dirty="0"/>
              <a:t>Vittorio Vento</a:t>
            </a:r>
            <a:r>
              <a:rPr lang="en-GB" sz="1500" dirty="0"/>
              <a:t> without effect; HMS </a:t>
            </a:r>
            <a:r>
              <a:rPr lang="en-GB" sz="1500" i="1" dirty="0"/>
              <a:t>Renown</a:t>
            </a:r>
            <a:r>
              <a:rPr lang="en-GB" sz="1500" dirty="0"/>
              <a:t> engaging with 15in &amp; closing cruisers until </a:t>
            </a:r>
            <a:r>
              <a:rPr lang="en-GB" sz="1500" i="1" dirty="0"/>
              <a:t>Vittorio Vento </a:t>
            </a:r>
            <a:r>
              <a:rPr lang="en-GB" sz="1500" dirty="0"/>
              <a:t>engaged at 30,000yds driving cruisers back on </a:t>
            </a:r>
            <a:r>
              <a:rPr lang="en-GB" sz="1500" i="1" dirty="0"/>
              <a:t>Renown</a:t>
            </a:r>
          </a:p>
          <a:p>
            <a:pPr marL="285750" indent="-285750">
              <a:buFont typeface="Arial" panose="020B0604020202020204" pitchFamily="34" charset="0"/>
              <a:buChar char="•"/>
            </a:pPr>
            <a:r>
              <a:rPr lang="en-GB" sz="1500" dirty="0"/>
              <a:t>54 minute engagement without major result; 7 men killed, 9 wounded </a:t>
            </a:r>
            <a:r>
              <a:rPr lang="en-GB" sz="1500" i="1" dirty="0"/>
              <a:t>Berwick</a:t>
            </a:r>
            <a:r>
              <a:rPr lang="en-GB" sz="1500" dirty="0"/>
              <a:t> </a:t>
            </a:r>
          </a:p>
        </p:txBody>
      </p:sp>
      <p:pic>
        <p:nvPicPr>
          <p:cNvPr id="6" name="Picture 5">
            <a:extLst>
              <a:ext uri="{FF2B5EF4-FFF2-40B4-BE49-F238E27FC236}">
                <a16:creationId xmlns="" xmlns:a16="http://schemas.microsoft.com/office/drawing/2014/main" id="{565AA3EE-0ABC-35E7-B314-74E0DD085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892" y="3429000"/>
            <a:ext cx="5550215" cy="3117371"/>
          </a:xfrm>
          <a:prstGeom prst="rect">
            <a:avLst/>
          </a:prstGeom>
        </p:spPr>
      </p:pic>
    </p:spTree>
    <p:extLst>
      <p:ext uri="{BB962C8B-B14F-4D97-AF65-F5344CB8AC3E}">
        <p14:creationId xmlns:p14="http://schemas.microsoft.com/office/powerpoint/2010/main" val="3579923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C02A5CC-3B02-D442-449B-E305C6CBEE44}"/>
              </a:ext>
            </a:extLst>
          </p:cNvPr>
          <p:cNvSpPr txBox="1"/>
          <p:nvPr/>
        </p:nvSpPr>
        <p:spPr>
          <a:xfrm>
            <a:off x="251520" y="332656"/>
            <a:ext cx="8712968"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Loss of HMS </a:t>
            </a:r>
            <a:r>
              <a:rPr lang="en-GB" sz="2700" i="1" dirty="0">
                <a:effectLst>
                  <a:outerShdw blurRad="38100" dist="38100" dir="2700000" algn="tl">
                    <a:srgbClr val="000000">
                      <a:alpha val="43137"/>
                    </a:srgbClr>
                  </a:outerShdw>
                </a:effectLst>
              </a:rPr>
              <a:t>Southampton</a:t>
            </a:r>
          </a:p>
          <a:p>
            <a:pPr algn="ctr"/>
            <a:r>
              <a:rPr lang="en-GB" sz="2000" dirty="0">
                <a:effectLst>
                  <a:outerShdw blurRad="38100" dist="38100" dir="2700000" algn="tl">
                    <a:srgbClr val="000000">
                      <a:alpha val="43137"/>
                    </a:srgbClr>
                  </a:outerShdw>
                </a:effectLst>
              </a:rPr>
              <a:t>11 January 1941</a:t>
            </a:r>
          </a:p>
        </p:txBody>
      </p:sp>
      <p:sp>
        <p:nvSpPr>
          <p:cNvPr id="3" name="TextBox 2">
            <a:extLst>
              <a:ext uri="{FF2B5EF4-FFF2-40B4-BE49-F238E27FC236}">
                <a16:creationId xmlns="" xmlns:a16="http://schemas.microsoft.com/office/drawing/2014/main" id="{531A96F4-7C54-45A7-951B-3421C8FDB735}"/>
              </a:ext>
            </a:extLst>
          </p:cNvPr>
          <p:cNvSpPr txBox="1"/>
          <p:nvPr/>
        </p:nvSpPr>
        <p:spPr>
          <a:xfrm>
            <a:off x="342053" y="1340768"/>
            <a:ext cx="4878019" cy="5170646"/>
          </a:xfrm>
          <a:prstGeom prst="rect">
            <a:avLst/>
          </a:prstGeom>
          <a:noFill/>
        </p:spPr>
        <p:txBody>
          <a:bodyPr wrap="square" rtlCol="0">
            <a:spAutoFit/>
          </a:bodyPr>
          <a:lstStyle/>
          <a:p>
            <a:pPr marL="285750" indent="-285750">
              <a:buFont typeface="Arial" panose="020B0604020202020204" pitchFamily="34" charset="0"/>
              <a:buChar char="•"/>
            </a:pPr>
            <a:r>
              <a:rPr lang="en-GB" sz="1500" i="1" dirty="0"/>
              <a:t>Southampton</a:t>
            </a:r>
            <a:r>
              <a:rPr lang="en-GB" sz="1500" dirty="0"/>
              <a:t> with other units (inc. other </a:t>
            </a:r>
            <a:r>
              <a:rPr lang="en-GB" sz="1500" i="1" dirty="0"/>
              <a:t>Towns</a:t>
            </a:r>
            <a:r>
              <a:rPr lang="en-GB" sz="1500" dirty="0"/>
              <a:t>) participate Operation Excess –series supply convoys to Malta</a:t>
            </a:r>
          </a:p>
          <a:p>
            <a:pPr marL="285750" indent="-285750">
              <a:buFont typeface="Arial" panose="020B0604020202020204" pitchFamily="34" charset="0"/>
              <a:buChar char="•"/>
            </a:pPr>
            <a:r>
              <a:rPr lang="en-GB" sz="1500" dirty="0"/>
              <a:t>11 January attacked with half-sister </a:t>
            </a:r>
            <a:r>
              <a:rPr lang="en-GB" sz="1500" i="1" dirty="0"/>
              <a:t>Gloucester</a:t>
            </a:r>
            <a:r>
              <a:rPr lang="en-GB" sz="1500" dirty="0"/>
              <a:t> by Ju87 dive bombers of  </a:t>
            </a:r>
            <a:r>
              <a:rPr lang="en-GB" sz="1500" dirty="0" err="1"/>
              <a:t>Sturzkampfgeschwader</a:t>
            </a:r>
            <a:r>
              <a:rPr lang="en-GB" sz="1500" dirty="0"/>
              <a:t> 2 south Malta. British vessels not yet radar equipped &amp; relaxed (3</a:t>
            </a:r>
            <a:r>
              <a:rPr lang="en-GB" sz="1500" baseline="30000" dirty="0"/>
              <a:t>rd</a:t>
            </a:r>
            <a:r>
              <a:rPr lang="en-GB" sz="1500" dirty="0"/>
              <a:t>) degree readiness</a:t>
            </a:r>
          </a:p>
          <a:p>
            <a:pPr marL="285750" indent="-285750">
              <a:buFont typeface="Arial" panose="020B0604020202020204" pitchFamily="34" charset="0"/>
              <a:buChar char="•"/>
            </a:pPr>
            <a:r>
              <a:rPr lang="en-GB" sz="1500" dirty="0"/>
              <a:t>Struck by 2 – 4 250kg bombs. 1 or 2 penetrating port hanger roof, exploding vicinity A boiler room. Other strike[s] in vicinity X gun deck forward of turret; upper deck forced upward whole width of ship in region of wardroom &amp; holed for area of approx. 25ft. </a:t>
            </a:r>
          </a:p>
          <a:p>
            <a:pPr marL="285750" indent="-285750">
              <a:buFont typeface="Arial" panose="020B0604020202020204" pitchFamily="34" charset="0"/>
              <a:buChar char="•"/>
            </a:pPr>
            <a:r>
              <a:rPr lang="en-GB" sz="1500" dirty="0"/>
              <a:t>Fire breaks out &amp; fire main severed; approx. 27 officers killed outright limiting damage control. Initial prospects positive, but  conflagration spread, progressively killing power.</a:t>
            </a:r>
          </a:p>
          <a:p>
            <a:pPr marL="285750" indent="-285750">
              <a:buFont typeface="Arial" panose="020B0604020202020204" pitchFamily="34" charset="0"/>
              <a:buChar char="•"/>
            </a:pPr>
            <a:r>
              <a:rPr lang="en-GB" sz="1500"/>
              <a:t> </a:t>
            </a:r>
            <a:r>
              <a:rPr lang="en-GB" sz="1500" dirty="0"/>
              <a:t>81 killed, survivors taken off by </a:t>
            </a:r>
            <a:r>
              <a:rPr lang="en-GB" sz="1500" i="1" dirty="0"/>
              <a:t>Gloucester</a:t>
            </a:r>
            <a:r>
              <a:rPr lang="en-GB" sz="1500" dirty="0"/>
              <a:t> &amp; destroyer </a:t>
            </a:r>
            <a:r>
              <a:rPr lang="en-GB" sz="1500"/>
              <a:t>HMS </a:t>
            </a:r>
            <a:r>
              <a:rPr lang="en-GB" sz="1500" i="1"/>
              <a:t>Diamond. </a:t>
            </a:r>
            <a:r>
              <a:rPr lang="en-GB" sz="1500"/>
              <a:t>Hulk </a:t>
            </a:r>
            <a:r>
              <a:rPr lang="en-GB" sz="1500" dirty="0"/>
              <a:t>sunk by torpedo from </a:t>
            </a:r>
            <a:r>
              <a:rPr lang="en-GB" sz="1500" i="1" dirty="0"/>
              <a:t>Gloucester</a:t>
            </a:r>
            <a:r>
              <a:rPr lang="en-GB" sz="1500" dirty="0"/>
              <a:t> &amp; 4 additions from </a:t>
            </a:r>
            <a:r>
              <a:rPr lang="en-GB" sz="1500" i="1" dirty="0"/>
              <a:t>Leander</a:t>
            </a:r>
            <a:r>
              <a:rPr lang="en-GB" sz="1500" dirty="0"/>
              <a:t> class light cruiser HMS </a:t>
            </a:r>
            <a:r>
              <a:rPr lang="en-GB" sz="1500" i="1" dirty="0"/>
              <a:t>Orion</a:t>
            </a:r>
          </a:p>
          <a:p>
            <a:pPr marL="285750" indent="-285750">
              <a:buFont typeface="Arial" panose="020B0604020202020204" pitchFamily="34" charset="0"/>
              <a:buChar char="•"/>
            </a:pPr>
            <a:endParaRPr lang="en-GB" sz="1500" dirty="0"/>
          </a:p>
        </p:txBody>
      </p:sp>
      <p:pic>
        <p:nvPicPr>
          <p:cNvPr id="5" name="Picture 4">
            <a:extLst>
              <a:ext uri="{FF2B5EF4-FFF2-40B4-BE49-F238E27FC236}">
                <a16:creationId xmlns="" xmlns:a16="http://schemas.microsoft.com/office/drawing/2014/main" id="{E5194214-0A23-8BC5-AC9C-792C95F3E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212" y="2099469"/>
            <a:ext cx="3549997" cy="2822247"/>
          </a:xfrm>
          <a:prstGeom prst="rect">
            <a:avLst/>
          </a:prstGeom>
        </p:spPr>
      </p:pic>
    </p:spTree>
    <p:extLst>
      <p:ext uri="{BB962C8B-B14F-4D97-AF65-F5344CB8AC3E}">
        <p14:creationId xmlns:p14="http://schemas.microsoft.com/office/powerpoint/2010/main" val="116378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784976"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Operation Neptune –</a:t>
            </a:r>
          </a:p>
          <a:p>
            <a:pPr algn="ctr"/>
            <a:r>
              <a:rPr lang="en-GB" sz="2000" dirty="0">
                <a:effectLst>
                  <a:outerShdw blurRad="38100" dist="38100" dir="2700000" algn="tl">
                    <a:srgbClr val="000000">
                      <a:alpha val="43137"/>
                    </a:srgbClr>
                  </a:outerShdw>
                </a:effectLst>
              </a:rPr>
              <a:t>Shore Bombardment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760"/>
            <a:ext cx="3602922" cy="4725144"/>
          </a:xfrm>
          <a:prstGeom prst="rect">
            <a:avLst/>
          </a:prstGeom>
        </p:spPr>
      </p:pic>
      <p:sp>
        <p:nvSpPr>
          <p:cNvPr id="5" name="TextBox 4"/>
          <p:cNvSpPr txBox="1"/>
          <p:nvPr/>
        </p:nvSpPr>
        <p:spPr>
          <a:xfrm>
            <a:off x="3923928" y="1484784"/>
            <a:ext cx="5112568" cy="4016484"/>
          </a:xfrm>
          <a:prstGeom prst="rect">
            <a:avLst/>
          </a:prstGeom>
          <a:noFill/>
        </p:spPr>
        <p:txBody>
          <a:bodyPr wrap="square" rtlCol="0">
            <a:spAutoFit/>
          </a:bodyPr>
          <a:lstStyle/>
          <a:p>
            <a:r>
              <a:rPr lang="en-GB" sz="1500" dirty="0"/>
              <a:t>HMS </a:t>
            </a:r>
            <a:r>
              <a:rPr lang="en-GB" sz="1500" i="1" dirty="0"/>
              <a:t>Belfast</a:t>
            </a:r>
            <a:r>
              <a:rPr lang="en-GB" sz="1500" dirty="0"/>
              <a:t> headquarters ship Bombardment Group E supporting British &amp; Canadian forces Gold &amp; Juno beach sectors</a:t>
            </a:r>
          </a:p>
          <a:p>
            <a:r>
              <a:rPr lang="en-GB" sz="1500" i="1" dirty="0"/>
              <a:t>Belfast</a:t>
            </a:r>
            <a:r>
              <a:rPr lang="en-GB" sz="1500" dirty="0"/>
              <a:t> departs Clyde 2 June ‘44. Churchill desired be aboard –prevented by King. 6 June ‘44, 0530 </a:t>
            </a:r>
            <a:r>
              <a:rPr lang="en-GB" sz="1500" i="1" dirty="0"/>
              <a:t>Belfast</a:t>
            </a:r>
            <a:r>
              <a:rPr lang="en-GB" sz="1500" dirty="0"/>
              <a:t> bombards German artillery battery at </a:t>
            </a:r>
            <a:r>
              <a:rPr lang="en-GB" sz="1500" dirty="0" err="1"/>
              <a:t>Ver</a:t>
            </a:r>
            <a:r>
              <a:rPr lang="en-GB" sz="1500" dirty="0"/>
              <a:t>-sur-</a:t>
            </a:r>
            <a:r>
              <a:rPr lang="en-GB" sz="1500" dirty="0" err="1"/>
              <a:t>Mer</a:t>
            </a:r>
            <a:r>
              <a:rPr lang="en-GB" sz="1500" dirty="0"/>
              <a:t>;</a:t>
            </a:r>
          </a:p>
          <a:p>
            <a:r>
              <a:rPr lang="en-GB" sz="1500" dirty="0"/>
              <a:t>12 June supports Canadian troops as move inland from Juno beach; retires Portsmouth 16 June to replenish ammunition, returning 18 June. Supported Operation Charnwood (battle for Caen) 8 July with battleship HMS </a:t>
            </a:r>
            <a:r>
              <a:rPr lang="en-GB" sz="1500" i="1" dirty="0"/>
              <a:t>Rodney</a:t>
            </a:r>
            <a:r>
              <a:rPr lang="en-GB" sz="1500" dirty="0"/>
              <a:t> &amp; monitor HMS </a:t>
            </a:r>
            <a:r>
              <a:rPr lang="en-GB" sz="1500" i="1" dirty="0"/>
              <a:t>Roberts</a:t>
            </a:r>
            <a:r>
              <a:rPr lang="en-GB" sz="1500" dirty="0"/>
              <a:t> before fighting moved out of 6in gun range. Over 5 weeks fired 1,996rds of 6in &amp; over 2,500 4in</a:t>
            </a:r>
          </a:p>
          <a:p>
            <a:r>
              <a:rPr lang="en-GB" sz="1500" dirty="0"/>
              <a:t>HMS </a:t>
            </a:r>
            <a:r>
              <a:rPr lang="en-GB" sz="1500" i="1" dirty="0"/>
              <a:t>Glasgow</a:t>
            </a:r>
            <a:r>
              <a:rPr lang="en-GB" sz="1500" dirty="0"/>
              <a:t>  part bombardment support group C Omaha Beach. 25-26 June supported US forces Bombardment of Cherbourg shelling batteries new </a:t>
            </a:r>
            <a:r>
              <a:rPr lang="en-GB" sz="1500" dirty="0" err="1"/>
              <a:t>Querqueville</a:t>
            </a:r>
            <a:r>
              <a:rPr lang="en-GB" sz="1500" dirty="0"/>
              <a:t>; received damage from exchange fire </a:t>
            </a:r>
          </a:p>
        </p:txBody>
      </p:sp>
    </p:spTree>
    <p:extLst>
      <p:ext uri="{BB962C8B-B14F-4D97-AF65-F5344CB8AC3E}">
        <p14:creationId xmlns:p14="http://schemas.microsoft.com/office/powerpoint/2010/main" val="1990723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95" y="188640"/>
            <a:ext cx="8784976"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Neptune / Overlord-</a:t>
            </a:r>
          </a:p>
          <a:p>
            <a:pPr algn="ctr"/>
            <a:r>
              <a:rPr lang="en-GB" sz="2000" dirty="0">
                <a:effectLst>
                  <a:outerShdw blurRad="38100" dist="38100" dir="2700000" algn="tl">
                    <a:srgbClr val="000000">
                      <a:alpha val="43137"/>
                    </a:srgbClr>
                  </a:outerShdw>
                </a:effectLst>
              </a:rPr>
              <a:t>Aftermath &amp; support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654" y="1556792"/>
            <a:ext cx="4276715" cy="3168352"/>
          </a:xfrm>
          <a:prstGeom prst="rect">
            <a:avLst/>
          </a:prstGeom>
        </p:spPr>
      </p:pic>
      <p:sp>
        <p:nvSpPr>
          <p:cNvPr id="4" name="TextBox 3"/>
          <p:cNvSpPr txBox="1"/>
          <p:nvPr/>
        </p:nvSpPr>
        <p:spPr>
          <a:xfrm>
            <a:off x="251520" y="1940639"/>
            <a:ext cx="4343363" cy="2400657"/>
          </a:xfrm>
          <a:prstGeom prst="rect">
            <a:avLst/>
          </a:prstGeom>
          <a:noFill/>
        </p:spPr>
        <p:txBody>
          <a:bodyPr wrap="square" rtlCol="0">
            <a:spAutoFit/>
          </a:bodyPr>
          <a:lstStyle/>
          <a:p>
            <a:r>
              <a:rPr lang="en-GB" sz="1500" dirty="0"/>
              <a:t>HMS </a:t>
            </a:r>
            <a:r>
              <a:rPr lang="en-GB" sz="1500" i="1" dirty="0"/>
              <a:t>Mauritius</a:t>
            </a:r>
            <a:r>
              <a:rPr lang="en-GB" sz="1500" dirty="0"/>
              <a:t> (</a:t>
            </a:r>
            <a:r>
              <a:rPr lang="en-GB" sz="1500" i="1" dirty="0"/>
              <a:t>Fiji</a:t>
            </a:r>
            <a:r>
              <a:rPr lang="en-GB" sz="1500" dirty="0"/>
              <a:t>) assigned Force D cover landings Sword Beach. Already familiar in role as covered Salerno &amp; Anzio landings over previous 12 months</a:t>
            </a:r>
          </a:p>
          <a:p>
            <a:r>
              <a:rPr lang="en-GB" sz="1500" dirty="0"/>
              <a:t>Following landings, August ‘44 engaged in offensive patrols Brittany coast with escorting destroyers mop up remains enemy shipping </a:t>
            </a:r>
          </a:p>
          <a:p>
            <a:r>
              <a:rPr lang="en-GB" sz="1500" dirty="0"/>
              <a:t>Participated Battle of </a:t>
            </a:r>
            <a:r>
              <a:rPr lang="en-GB" sz="1500" dirty="0" err="1"/>
              <a:t>Audierne</a:t>
            </a:r>
            <a:r>
              <a:rPr lang="en-GB" sz="1500" dirty="0"/>
              <a:t> Bay (see right) sinking 5 x </a:t>
            </a:r>
            <a:r>
              <a:rPr lang="en-GB" sz="1500" dirty="0" err="1"/>
              <a:t>flakships</a:t>
            </a:r>
            <a:r>
              <a:rPr lang="en-GB" sz="1500" dirty="0"/>
              <a:t> night action 22-23 August</a:t>
            </a:r>
          </a:p>
          <a:p>
            <a:endParaRPr lang="en-GB" sz="1500" dirty="0"/>
          </a:p>
        </p:txBody>
      </p:sp>
    </p:spTree>
    <p:extLst>
      <p:ext uri="{BB962C8B-B14F-4D97-AF65-F5344CB8AC3E}">
        <p14:creationId xmlns:p14="http://schemas.microsoft.com/office/powerpoint/2010/main" val="963945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The Far East</a:t>
            </a:r>
          </a:p>
          <a:p>
            <a:pPr algn="ctr"/>
            <a:r>
              <a:rPr lang="en-GB" sz="2000" dirty="0">
                <a:effectLst>
                  <a:outerShdw blurRad="38100" dist="38100" dir="2700000" algn="tl">
                    <a:srgbClr val="000000">
                      <a:alpha val="43137"/>
                    </a:srgbClr>
                  </a:outerShdw>
                </a:effectLst>
              </a:rPr>
              <a:t>Escort, bombardment &amp; anti-air</a:t>
            </a:r>
          </a:p>
        </p:txBody>
      </p:sp>
      <p:sp>
        <p:nvSpPr>
          <p:cNvPr id="4" name="TextBox 3"/>
          <p:cNvSpPr txBox="1"/>
          <p:nvPr/>
        </p:nvSpPr>
        <p:spPr>
          <a:xfrm>
            <a:off x="251520" y="1124744"/>
            <a:ext cx="8640960" cy="1708160"/>
          </a:xfrm>
          <a:prstGeom prst="rect">
            <a:avLst/>
          </a:prstGeom>
          <a:noFill/>
        </p:spPr>
        <p:txBody>
          <a:bodyPr wrap="square" rtlCol="0">
            <a:spAutoFit/>
          </a:bodyPr>
          <a:lstStyle/>
          <a:p>
            <a:pPr marL="285750" indent="-285750">
              <a:buFont typeface="Arial" panose="020B0604020202020204" pitchFamily="34" charset="0"/>
              <a:buChar char="•"/>
            </a:pPr>
            <a:r>
              <a:rPr lang="en-GB" sz="1500" dirty="0"/>
              <a:t>Most remaining Towns in refit at end of conflict &amp; few see theatre</a:t>
            </a:r>
          </a:p>
          <a:p>
            <a:pPr marL="285750" indent="-285750">
              <a:buFont typeface="Arial" panose="020B0604020202020204" pitchFamily="34" charset="0"/>
              <a:buChar char="•"/>
            </a:pPr>
            <a:r>
              <a:rPr lang="en-GB" sz="1500" dirty="0"/>
              <a:t>Surviving</a:t>
            </a:r>
            <a:r>
              <a:rPr lang="en-GB" sz="1500" i="1" dirty="0"/>
              <a:t> Fiji</a:t>
            </a:r>
            <a:r>
              <a:rPr lang="en-GB" sz="1500" dirty="0"/>
              <a:t> units see action, along with </a:t>
            </a:r>
            <a:r>
              <a:rPr lang="en-GB" sz="1500" i="1" dirty="0"/>
              <a:t>Swiftsure</a:t>
            </a:r>
            <a:r>
              <a:rPr lang="en-GB" sz="1500" dirty="0"/>
              <a:t> –latter quickly regarded most efficient AA vessel in region. At close of conflict, </a:t>
            </a:r>
            <a:r>
              <a:rPr lang="en-GB" sz="1500" i="1" dirty="0"/>
              <a:t>Nigeria, Gambia, Bermuda, Newfoundland, Ceylon, Swiftsure </a:t>
            </a:r>
            <a:r>
              <a:rPr lang="en-GB" sz="1500" dirty="0"/>
              <a:t>&amp; </a:t>
            </a:r>
            <a:r>
              <a:rPr lang="en-GB" sz="1500" i="1" dirty="0"/>
              <a:t>Ontario</a:t>
            </a:r>
            <a:r>
              <a:rPr lang="en-GB" sz="1500" dirty="0"/>
              <a:t> all with East Indies and Pacific Fleets</a:t>
            </a:r>
          </a:p>
          <a:p>
            <a:pPr marL="285750" indent="-285750">
              <a:buFont typeface="Arial" panose="020B0604020202020204" pitchFamily="34" charset="0"/>
              <a:buChar char="•"/>
            </a:pPr>
            <a:r>
              <a:rPr lang="en-GB" sz="1500" dirty="0"/>
              <a:t>Cruisers rarely direct targets for bombing or kamikaze but potential target of opportunity &amp; typically provided escort / protection to carriers from aerial or surface forces while transiting or conducting raids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924944"/>
            <a:ext cx="5610200" cy="3737796"/>
          </a:xfrm>
          <a:prstGeom prst="rect">
            <a:avLst/>
          </a:prstGeom>
        </p:spPr>
      </p:pic>
    </p:spTree>
    <p:extLst>
      <p:ext uri="{BB962C8B-B14F-4D97-AF65-F5344CB8AC3E}">
        <p14:creationId xmlns:p14="http://schemas.microsoft.com/office/powerpoint/2010/main" val="2458575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80728"/>
            <a:ext cx="8928992" cy="1815882"/>
          </a:xfrm>
          <a:prstGeom prst="rect">
            <a:avLst/>
          </a:prstGeom>
        </p:spPr>
        <p:txBody>
          <a:bodyPr wrap="square">
            <a:spAutoFit/>
          </a:bodyPr>
          <a:lstStyle/>
          <a:p>
            <a:r>
              <a:rPr lang="en-GB" sz="1600" dirty="0"/>
              <a:t>Series carrier raids on oil installations on Sumatra aiming to cripple supplies Japanese forces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 Robson 20 December 1944 on refineries </a:t>
            </a:r>
            <a:r>
              <a:rPr lang="en-GB" sz="1600" dirty="0" err="1"/>
              <a:t>Pankalan</a:t>
            </a:r>
            <a:r>
              <a:rPr lang="en-GB" sz="1600" dirty="0"/>
              <a:t> Brandan. HMS </a:t>
            </a:r>
            <a:r>
              <a:rPr lang="en-GB" sz="1600" i="1" dirty="0"/>
              <a:t>Newcastle</a:t>
            </a:r>
            <a:r>
              <a:rPr lang="en-GB" sz="1600" dirty="0"/>
              <a:t> part of escort</a:t>
            </a:r>
          </a:p>
          <a:p>
            <a:pPr marL="285750" indent="-285750">
              <a:buFont typeface="Arial" panose="020B0604020202020204" pitchFamily="34" charset="0"/>
              <a:buChar char="•"/>
            </a:pPr>
            <a:r>
              <a:rPr lang="en-GB" sz="1600" dirty="0"/>
              <a:t>Operation Lentil 4 January 1945 repeat of attack, HMS </a:t>
            </a:r>
            <a:r>
              <a:rPr lang="en-GB" sz="1600" i="1" dirty="0"/>
              <a:t>Ceylon</a:t>
            </a:r>
            <a:r>
              <a:rPr lang="en-GB" sz="1600" dirty="0"/>
              <a:t> part of escort to carriers</a:t>
            </a:r>
          </a:p>
          <a:p>
            <a:pPr marL="285750" indent="-285750">
              <a:buFont typeface="Arial" panose="020B0604020202020204" pitchFamily="34" charset="0"/>
              <a:buChar char="•"/>
            </a:pPr>
            <a:r>
              <a:rPr lang="en-GB" sz="1600" dirty="0"/>
              <a:t>Operation Meridian 24 January ‘45 (Meridian I) &amp; 29 January ‘45 (Meridian II) on Palembang refineries (largest in SE Asia). Supported by HMS </a:t>
            </a:r>
            <a:r>
              <a:rPr lang="en-GB" sz="1600" i="1" dirty="0"/>
              <a:t>Ceylon</a:t>
            </a:r>
            <a:r>
              <a:rPr lang="en-GB" sz="1600" dirty="0"/>
              <a:t> as escort for refuelling Force 69</a:t>
            </a:r>
          </a:p>
        </p:txBody>
      </p:sp>
      <p:sp>
        <p:nvSpPr>
          <p:cNvPr id="3" name="TextBox 2"/>
          <p:cNvSpPr txBox="1"/>
          <p:nvPr/>
        </p:nvSpPr>
        <p:spPr>
          <a:xfrm>
            <a:off x="107504" y="260648"/>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Operation Outflank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140967"/>
            <a:ext cx="4021013" cy="30459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140967"/>
            <a:ext cx="4176464" cy="3043598"/>
          </a:xfrm>
          <a:prstGeom prst="rect">
            <a:avLst/>
          </a:prstGeom>
        </p:spPr>
      </p:pic>
    </p:spTree>
    <p:extLst>
      <p:ext uri="{BB962C8B-B14F-4D97-AF65-F5344CB8AC3E}">
        <p14:creationId xmlns:p14="http://schemas.microsoft.com/office/powerpoint/2010/main" val="227411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12968"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Operation Inmate</a:t>
            </a:r>
          </a:p>
        </p:txBody>
      </p:sp>
      <p:sp>
        <p:nvSpPr>
          <p:cNvPr id="3" name="TextBox 2"/>
          <p:cNvSpPr txBox="1"/>
          <p:nvPr/>
        </p:nvSpPr>
        <p:spPr>
          <a:xfrm>
            <a:off x="107504" y="836712"/>
            <a:ext cx="3744416" cy="5632311"/>
          </a:xfrm>
          <a:prstGeom prst="rect">
            <a:avLst/>
          </a:prstGeom>
          <a:noFill/>
        </p:spPr>
        <p:txBody>
          <a:bodyPr wrap="square" rtlCol="0">
            <a:spAutoFit/>
          </a:bodyPr>
          <a:lstStyle/>
          <a:p>
            <a:pPr marL="285750" indent="-285750">
              <a:buFont typeface="Arial" panose="020B0604020202020204" pitchFamily="34" charset="0"/>
              <a:buChar char="•"/>
            </a:pPr>
            <a:r>
              <a:rPr lang="en-GB" sz="1500" dirty="0"/>
              <a:t>Attack British Pacific fleet Task force 111.2 on Japanese installations, </a:t>
            </a:r>
            <a:r>
              <a:rPr lang="en-GB" sz="1500" dirty="0" err="1"/>
              <a:t>Truk</a:t>
            </a:r>
            <a:r>
              <a:rPr lang="en-GB" sz="1500" dirty="0"/>
              <a:t> </a:t>
            </a:r>
            <a:r>
              <a:rPr lang="en-GB" sz="1500" dirty="0" err="1"/>
              <a:t>Atol</a:t>
            </a:r>
            <a:r>
              <a:rPr lang="en-GB" sz="1500" dirty="0"/>
              <a:t>, 14-15 June 1945</a:t>
            </a:r>
          </a:p>
          <a:p>
            <a:pPr marL="285750" indent="-285750">
              <a:buFont typeface="Arial" panose="020B0604020202020204" pitchFamily="34" charset="0"/>
              <a:buChar char="•"/>
            </a:pPr>
            <a:r>
              <a:rPr lang="en-GB" sz="1500" dirty="0"/>
              <a:t>Designed as means of gaining combat experience for newly-arrived carrier </a:t>
            </a:r>
            <a:r>
              <a:rPr lang="en-GB" sz="1500" i="1" dirty="0"/>
              <a:t>Implacable</a:t>
            </a:r>
            <a:r>
              <a:rPr lang="en-GB" sz="1500" dirty="0"/>
              <a:t> &amp; cruisers / destroyers prior to intended July invasion of Japan. In effect live-fire training exercise</a:t>
            </a:r>
          </a:p>
          <a:p>
            <a:pPr marL="285750" indent="-285750">
              <a:buFont typeface="Arial" panose="020B0604020202020204" pitchFamily="34" charset="0"/>
              <a:buChar char="•"/>
            </a:pPr>
            <a:r>
              <a:rPr lang="en-GB" sz="1500" dirty="0"/>
              <a:t>14 June aerial attack; 15 June bombardment from cruisers</a:t>
            </a:r>
          </a:p>
          <a:p>
            <a:pPr marL="285750" indent="-285750">
              <a:buFont typeface="Arial" panose="020B0604020202020204" pitchFamily="34" charset="0"/>
              <a:buChar char="•"/>
            </a:pPr>
            <a:r>
              <a:rPr lang="en-GB" sz="1500" dirty="0" err="1"/>
              <a:t>Truk</a:t>
            </a:r>
            <a:r>
              <a:rPr lang="en-GB" sz="1500" dirty="0"/>
              <a:t> garrison large but no offensive capacity: 13,600 IJA &amp; 10,600 IJN personnel with coastal artillery &amp; AA defences; some aircraft, no warships, radar station. Badly supplied from September ’44</a:t>
            </a:r>
          </a:p>
          <a:p>
            <a:pPr marL="285750" indent="-285750">
              <a:buFont typeface="Arial" panose="020B0604020202020204" pitchFamily="34" charset="0"/>
              <a:buChar char="•"/>
            </a:pPr>
            <a:r>
              <a:rPr lang="en-GB" sz="1500" dirty="0"/>
              <a:t>Cruiser force inc. </a:t>
            </a:r>
            <a:r>
              <a:rPr lang="en-GB" sz="1500" i="1" dirty="0"/>
              <a:t>Swiftsure</a:t>
            </a:r>
            <a:r>
              <a:rPr lang="en-GB" sz="1500" dirty="0"/>
              <a:t>, </a:t>
            </a:r>
            <a:r>
              <a:rPr lang="en-GB" sz="1500" i="1" dirty="0"/>
              <a:t>Newfoundland</a:t>
            </a:r>
            <a:r>
              <a:rPr lang="en-GB" sz="1500" dirty="0"/>
              <a:t> &amp; HMCS </a:t>
            </a:r>
            <a:r>
              <a:rPr lang="en-GB" sz="1500" i="1" dirty="0"/>
              <a:t>Uganda</a:t>
            </a:r>
            <a:r>
              <a:rPr lang="en-GB" sz="1500" dirty="0"/>
              <a:t> (both of </a:t>
            </a:r>
            <a:r>
              <a:rPr lang="en-GB" sz="1500" i="1" dirty="0"/>
              <a:t>Fiji</a:t>
            </a:r>
            <a:r>
              <a:rPr lang="en-GB" sz="1500" dirty="0"/>
              <a:t> class). </a:t>
            </a:r>
            <a:r>
              <a:rPr lang="en-GB" sz="1500" i="1" dirty="0"/>
              <a:t>Newfoundland</a:t>
            </a:r>
            <a:r>
              <a:rPr lang="en-GB" sz="1500" dirty="0"/>
              <a:t> recently arrived, other cruisers worked up. Cruiser bombardment added to plan after force sailed on 12 July</a:t>
            </a:r>
          </a:p>
          <a:p>
            <a:pPr marL="285750" indent="-285750">
              <a:buFont typeface="Arial" panose="020B0604020202020204" pitchFamily="34" charset="0"/>
              <a:buChar char="•"/>
            </a:pPr>
            <a:r>
              <a:rPr lang="en-GB" sz="1500" dirty="0"/>
              <a:t>Aerial attack 14 June largely ineffective (few obvious targets)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034" y="1340768"/>
            <a:ext cx="4787135" cy="4282529"/>
          </a:xfrm>
          <a:prstGeom prst="rect">
            <a:avLst/>
          </a:prstGeom>
        </p:spPr>
      </p:pic>
    </p:spTree>
    <p:extLst>
      <p:ext uri="{BB962C8B-B14F-4D97-AF65-F5344CB8AC3E}">
        <p14:creationId xmlns:p14="http://schemas.microsoft.com/office/powerpoint/2010/main" val="647542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26"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Cruiser bombardment, morning 15 June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3" y="1052736"/>
            <a:ext cx="5029883" cy="3816424"/>
          </a:xfrm>
          <a:prstGeom prst="rect">
            <a:avLst/>
          </a:prstGeom>
        </p:spPr>
      </p:pic>
      <p:sp>
        <p:nvSpPr>
          <p:cNvPr id="4" name="TextBox 3"/>
          <p:cNvSpPr txBox="1"/>
          <p:nvPr/>
        </p:nvSpPr>
        <p:spPr>
          <a:xfrm>
            <a:off x="5220072" y="937546"/>
            <a:ext cx="3807246" cy="4104456"/>
          </a:xfrm>
          <a:prstGeom prst="rect">
            <a:avLst/>
          </a:prstGeom>
          <a:noFill/>
        </p:spPr>
        <p:txBody>
          <a:bodyPr wrap="square" rtlCol="0">
            <a:spAutoFit/>
          </a:bodyPr>
          <a:lstStyle/>
          <a:p>
            <a:pPr marL="285750" indent="-285750">
              <a:buFont typeface="Arial" panose="020B0604020202020204" pitchFamily="34" charset="0"/>
              <a:buChar char="•"/>
            </a:pPr>
            <a:r>
              <a:rPr lang="en-GB" sz="1500" dirty="0"/>
              <a:t>Surface bombardment forces divided 3 task units: cruisers with destroyer, leaving 2 of latter to protect carriers</a:t>
            </a:r>
          </a:p>
          <a:p>
            <a:pPr marL="285750" indent="-285750">
              <a:buFont typeface="Arial" panose="020B0604020202020204" pitchFamily="34" charset="0"/>
              <a:buChar char="•"/>
            </a:pPr>
            <a:r>
              <a:rPr lang="en-GB" sz="1500" dirty="0"/>
              <a:t>Newfoundland bombarded coastal batteries without reply; followed by successful bombardment airstrip Etan island</a:t>
            </a:r>
          </a:p>
          <a:p>
            <a:pPr marL="285750" indent="-285750">
              <a:buFont typeface="Arial" panose="020B0604020202020204" pitchFamily="34" charset="0"/>
              <a:buChar char="•"/>
            </a:pPr>
            <a:r>
              <a:rPr lang="en-GB" sz="1500" i="1" dirty="0"/>
              <a:t>Achilles</a:t>
            </a:r>
            <a:r>
              <a:rPr lang="en-GB" sz="1500" dirty="0"/>
              <a:t> (yes, that one) &amp; </a:t>
            </a:r>
            <a:r>
              <a:rPr lang="en-GB" sz="1500" i="1" dirty="0"/>
              <a:t>Uganda</a:t>
            </a:r>
            <a:r>
              <a:rPr lang="en-GB" sz="1500" dirty="0"/>
              <a:t> attempt unsuccessful bombardment seaplane base </a:t>
            </a:r>
            <a:r>
              <a:rPr lang="en-GB" sz="1500" dirty="0" err="1"/>
              <a:t>Dublon</a:t>
            </a:r>
            <a:r>
              <a:rPr lang="en-GB" sz="1500" dirty="0"/>
              <a:t> island (communication issue spotting </a:t>
            </a:r>
            <a:r>
              <a:rPr lang="en-GB" sz="1500" dirty="0" err="1"/>
              <a:t>Seafires</a:t>
            </a:r>
            <a:r>
              <a:rPr lang="en-GB" sz="1500" dirty="0"/>
              <a:t>)</a:t>
            </a:r>
          </a:p>
          <a:p>
            <a:pPr marL="285750" indent="-285750">
              <a:buFont typeface="Arial" panose="020B0604020202020204" pitchFamily="34" charset="0"/>
              <a:buChar char="•"/>
            </a:pPr>
            <a:r>
              <a:rPr lang="en-GB" sz="1500" dirty="0"/>
              <a:t>Swiftsure attempts bombardment positions on Moen; fire control table malfunctions (split pin shaken loose). Attempted shift to local control ineffective as unable see targets </a:t>
            </a:r>
          </a:p>
        </p:txBody>
      </p:sp>
      <p:sp>
        <p:nvSpPr>
          <p:cNvPr id="5" name="TextBox 4"/>
          <p:cNvSpPr txBox="1"/>
          <p:nvPr/>
        </p:nvSpPr>
        <p:spPr>
          <a:xfrm>
            <a:off x="138273" y="5153416"/>
            <a:ext cx="8928992" cy="1015663"/>
          </a:xfrm>
          <a:prstGeom prst="rect">
            <a:avLst/>
          </a:prstGeom>
          <a:noFill/>
        </p:spPr>
        <p:txBody>
          <a:bodyPr wrap="square" rtlCol="0">
            <a:spAutoFit/>
          </a:bodyPr>
          <a:lstStyle/>
          <a:p>
            <a:r>
              <a:rPr lang="en-GB" sz="1500" dirty="0"/>
              <a:t>Bombardment ends 1110 &amp; cruisers re-join carriers. </a:t>
            </a:r>
          </a:p>
          <a:p>
            <a:r>
              <a:rPr lang="en-GB" sz="1500" dirty="0"/>
              <a:t>Damage to garrison modest –British estimate 2 aircraft destroyed, damage to airfields, oil tanks, floating dry docks, ships &amp; dockside installations. Japanese later stated almost no damage. Truth somewhere in between. Assessed as achieving primary goal of training for forces involved.</a:t>
            </a:r>
          </a:p>
        </p:txBody>
      </p:sp>
    </p:spTree>
    <p:extLst>
      <p:ext uri="{BB962C8B-B14F-4D97-AF65-F5344CB8AC3E}">
        <p14:creationId xmlns:p14="http://schemas.microsoft.com/office/powerpoint/2010/main" val="136068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HMS </a:t>
            </a:r>
            <a:r>
              <a:rPr lang="en-GB" sz="2700" i="1" dirty="0">
                <a:effectLst>
                  <a:outerShdw blurRad="38100" dist="38100" dir="2700000" algn="tl">
                    <a:srgbClr val="000000">
                      <a:alpha val="43137"/>
                    </a:srgbClr>
                  </a:outerShdw>
                </a:effectLst>
              </a:rPr>
              <a:t>Gambia</a:t>
            </a:r>
          </a:p>
        </p:txBody>
      </p:sp>
      <p:sp>
        <p:nvSpPr>
          <p:cNvPr id="3" name="TextBox 2"/>
          <p:cNvSpPr txBox="1"/>
          <p:nvPr/>
        </p:nvSpPr>
        <p:spPr>
          <a:xfrm>
            <a:off x="107504" y="908720"/>
            <a:ext cx="8928992" cy="1477328"/>
          </a:xfrm>
          <a:prstGeom prst="rect">
            <a:avLst/>
          </a:prstGeom>
          <a:noFill/>
        </p:spPr>
        <p:txBody>
          <a:bodyPr wrap="square" rtlCol="0">
            <a:spAutoFit/>
          </a:bodyPr>
          <a:lstStyle/>
          <a:p>
            <a:r>
              <a:rPr lang="en-GB" sz="1500" i="1" dirty="0"/>
              <a:t>Gambia</a:t>
            </a:r>
            <a:r>
              <a:rPr lang="en-GB" sz="1500" dirty="0"/>
              <a:t> one of busiest of class in Far East. February ‘44 searching for blockade runners in Cocos Islands region</a:t>
            </a:r>
          </a:p>
          <a:p>
            <a:r>
              <a:rPr lang="en-GB" sz="1500" dirty="0"/>
              <a:t>Participates in 2</a:t>
            </a:r>
            <a:r>
              <a:rPr lang="en-GB" sz="1500" baseline="30000" dirty="0"/>
              <a:t>nd</a:t>
            </a:r>
            <a:r>
              <a:rPr lang="en-GB" sz="1500" dirty="0"/>
              <a:t> bombardment of </a:t>
            </a:r>
            <a:r>
              <a:rPr lang="en-GB" sz="1500" dirty="0" err="1"/>
              <a:t>Kamaishi</a:t>
            </a:r>
            <a:r>
              <a:rPr lang="en-GB" sz="1500" dirty="0"/>
              <a:t> 9 August with HMS </a:t>
            </a:r>
            <a:r>
              <a:rPr lang="en-GB" sz="1500" i="1" dirty="0"/>
              <a:t>Newfoundland</a:t>
            </a:r>
            <a:endParaRPr lang="en-GB" sz="1500" dirty="0"/>
          </a:p>
          <a:p>
            <a:r>
              <a:rPr lang="en-GB" sz="1500" dirty="0"/>
              <a:t>Allied vessels open fire on ironworks &amp; docks from 12:54, for approx. 2hrs; average range 14,000yds. 4 passes made; 733 6in shells fired; effective &amp; large quantities pig iron destroyed, along with 1,471 nearby houses. </a:t>
            </a:r>
            <a:r>
              <a:rPr lang="en-GB" sz="1500" i="1" dirty="0"/>
              <a:t>Gambia</a:t>
            </a:r>
            <a:r>
              <a:rPr lang="en-GB" sz="1500" dirty="0"/>
              <a:t> fired final shots when attacked kamikaze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708920"/>
            <a:ext cx="5466184" cy="3641845"/>
          </a:xfrm>
          <a:prstGeom prst="rect">
            <a:avLst/>
          </a:prstGeom>
        </p:spPr>
      </p:pic>
    </p:spTree>
    <p:extLst>
      <p:ext uri="{BB962C8B-B14F-4D97-AF65-F5344CB8AC3E}">
        <p14:creationId xmlns:p14="http://schemas.microsoft.com/office/powerpoint/2010/main" val="840332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Surrender –Hong Kong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782" y="821502"/>
            <a:ext cx="5680436" cy="4366835"/>
          </a:xfrm>
          <a:prstGeom prst="rect">
            <a:avLst/>
          </a:prstGeom>
        </p:spPr>
      </p:pic>
      <p:sp>
        <p:nvSpPr>
          <p:cNvPr id="4" name="TextBox 3"/>
          <p:cNvSpPr txBox="1"/>
          <p:nvPr/>
        </p:nvSpPr>
        <p:spPr>
          <a:xfrm>
            <a:off x="431540" y="5373216"/>
            <a:ext cx="8280920" cy="1323439"/>
          </a:xfrm>
          <a:prstGeom prst="rect">
            <a:avLst/>
          </a:prstGeom>
          <a:noFill/>
        </p:spPr>
        <p:txBody>
          <a:bodyPr wrap="square" rtlCol="0">
            <a:spAutoFit/>
          </a:bodyPr>
          <a:lstStyle/>
          <a:p>
            <a:pPr algn="ctr"/>
            <a:r>
              <a:rPr lang="en-GB" sz="1600" i="1" dirty="0">
                <a:effectLst>
                  <a:outerShdw blurRad="38100" dist="38100" dir="2700000" algn="tl">
                    <a:srgbClr val="000000">
                      <a:alpha val="43137"/>
                    </a:srgbClr>
                  </a:outerShdw>
                </a:effectLst>
              </a:rPr>
              <a:t>Minotaur</a:t>
            </a:r>
            <a:r>
              <a:rPr lang="en-GB" sz="1600" dirty="0">
                <a:effectLst>
                  <a:outerShdw blurRad="38100" dist="38100" dir="2700000" algn="tl">
                    <a:srgbClr val="000000">
                      <a:alpha val="43137"/>
                    </a:srgbClr>
                  </a:outerShdw>
                </a:effectLst>
              </a:rPr>
              <a:t> class HMS </a:t>
            </a:r>
            <a:r>
              <a:rPr lang="en-GB" sz="1600" i="1" dirty="0">
                <a:effectLst>
                  <a:outerShdw blurRad="38100" dist="38100" dir="2700000" algn="tl">
                    <a:srgbClr val="000000">
                      <a:alpha val="43137"/>
                    </a:srgbClr>
                  </a:outerShdw>
                </a:effectLst>
              </a:rPr>
              <a:t>Swiftsure</a:t>
            </a:r>
            <a:r>
              <a:rPr lang="en-GB" sz="1600" dirty="0">
                <a:effectLst>
                  <a:outerShdw blurRad="38100" dist="38100" dir="2700000" algn="tl">
                    <a:srgbClr val="000000">
                      <a:alpha val="43137"/>
                    </a:srgbClr>
                  </a:outerShdw>
                </a:effectLst>
              </a:rPr>
              <a:t> selected as flag of British Pacific Cruiser Squadron by </a:t>
            </a:r>
          </a:p>
          <a:p>
            <a:pPr algn="ctr"/>
            <a:r>
              <a:rPr lang="en-GB" sz="1600" dirty="0">
                <a:effectLst>
                  <a:outerShdw blurRad="38100" dist="38100" dir="2700000" algn="tl">
                    <a:srgbClr val="000000">
                      <a:alpha val="43137"/>
                    </a:srgbClr>
                  </a:outerShdw>
                </a:effectLst>
              </a:rPr>
              <a:t>Admiral Cecil Harcourt. </a:t>
            </a:r>
          </a:p>
          <a:p>
            <a:pPr algn="ctr"/>
            <a:r>
              <a:rPr lang="en-GB" sz="1600" dirty="0">
                <a:effectLst>
                  <a:outerShdw blurRad="38100" dist="38100" dir="2700000" algn="tl">
                    <a:srgbClr val="000000">
                      <a:alpha val="43137"/>
                    </a:srgbClr>
                  </a:outerShdw>
                </a:effectLst>
              </a:rPr>
              <a:t>Shown above entering Victoria Harbour (Hong Kong) through North Point 30 August 1945 to accept Japanese Army garrison surrender &amp; revert to prior status as Crown Colony.</a:t>
            </a:r>
          </a:p>
        </p:txBody>
      </p:sp>
    </p:spTree>
    <p:extLst>
      <p:ext uri="{BB962C8B-B14F-4D97-AF65-F5344CB8AC3E}">
        <p14:creationId xmlns:p14="http://schemas.microsoft.com/office/powerpoint/2010/main" val="387879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8928992"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Origins:</a:t>
            </a:r>
          </a:p>
          <a:p>
            <a:pPr algn="ctr"/>
            <a:r>
              <a:rPr lang="en-GB" sz="2000" i="1" dirty="0">
                <a:effectLst>
                  <a:outerShdw blurRad="38100" dist="38100" dir="2700000" algn="tl">
                    <a:srgbClr val="000000">
                      <a:alpha val="43137"/>
                    </a:srgbClr>
                  </a:outerShdw>
                </a:effectLst>
              </a:rPr>
              <a:t>Hawkins</a:t>
            </a:r>
            <a:r>
              <a:rPr lang="en-GB" sz="2000" dirty="0">
                <a:effectLst>
                  <a:outerShdw blurRad="38100" dist="38100" dir="2700000" algn="tl">
                    <a:srgbClr val="000000">
                      <a:alpha val="43137"/>
                    </a:srgbClr>
                  </a:outerShdw>
                </a:effectLst>
              </a:rPr>
              <a:t> class: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0974" y="980728"/>
            <a:ext cx="5616624" cy="4459292"/>
          </a:xfrm>
          <a:prstGeom prst="rect">
            <a:avLst/>
          </a:prstGeom>
        </p:spPr>
      </p:pic>
      <p:sp>
        <p:nvSpPr>
          <p:cNvPr id="5" name="TextBox 4"/>
          <p:cNvSpPr txBox="1"/>
          <p:nvPr/>
        </p:nvSpPr>
        <p:spPr>
          <a:xfrm>
            <a:off x="137559" y="5517232"/>
            <a:ext cx="8928992" cy="1015663"/>
          </a:xfrm>
          <a:prstGeom prst="rect">
            <a:avLst/>
          </a:prstGeom>
          <a:noFill/>
        </p:spPr>
        <p:txBody>
          <a:bodyPr wrap="square" rtlCol="0">
            <a:spAutoFit/>
          </a:bodyPr>
          <a:lstStyle/>
          <a:p>
            <a:pPr algn="ctr"/>
            <a:r>
              <a:rPr lang="en-GB" sz="1500" dirty="0">
                <a:effectLst>
                  <a:outerShdw blurRad="38100" dist="38100" dir="2700000" algn="tl">
                    <a:srgbClr val="000000">
                      <a:alpha val="43137"/>
                    </a:srgbClr>
                  </a:outerShdw>
                </a:effectLst>
              </a:rPr>
              <a:t>HMS </a:t>
            </a:r>
            <a:r>
              <a:rPr lang="en-GB" sz="1500" i="1" dirty="0">
                <a:effectLst>
                  <a:outerShdw blurRad="38100" dist="38100" dir="2700000" algn="tl">
                    <a:srgbClr val="000000">
                      <a:alpha val="43137"/>
                    </a:srgbClr>
                  </a:outerShdw>
                </a:effectLst>
              </a:rPr>
              <a:t>Raleigh</a:t>
            </a:r>
            <a:r>
              <a:rPr lang="en-GB" sz="1500" dirty="0">
                <a:effectLst>
                  <a:outerShdw blurRad="38100" dist="38100" dir="2700000" algn="tl">
                    <a:srgbClr val="000000">
                      <a:alpha val="43137"/>
                    </a:srgbClr>
                  </a:outerShdw>
                </a:effectLst>
              </a:rPr>
              <a:t> of </a:t>
            </a:r>
            <a:r>
              <a:rPr lang="en-GB" sz="1500" i="1" dirty="0">
                <a:effectLst>
                  <a:outerShdw blurRad="38100" dist="38100" dir="2700000" algn="tl">
                    <a:srgbClr val="000000">
                      <a:alpha val="43137"/>
                    </a:srgbClr>
                  </a:outerShdw>
                </a:effectLst>
              </a:rPr>
              <a:t>Hawkins</a:t>
            </a:r>
            <a:r>
              <a:rPr lang="en-GB" sz="1500" dirty="0">
                <a:effectLst>
                  <a:outerShdw blurRad="38100" dist="38100" dir="2700000" algn="tl">
                    <a:srgbClr val="000000">
                      <a:alpha val="43137"/>
                    </a:srgbClr>
                  </a:outerShdw>
                </a:effectLst>
              </a:rPr>
              <a:t> (</a:t>
            </a:r>
            <a:r>
              <a:rPr lang="en-GB" sz="1500" i="1" dirty="0">
                <a:effectLst>
                  <a:outerShdw blurRad="38100" dist="38100" dir="2700000" algn="tl">
                    <a:srgbClr val="000000">
                      <a:alpha val="43137"/>
                    </a:srgbClr>
                  </a:outerShdw>
                </a:effectLst>
              </a:rPr>
              <a:t>Elizabethan</a:t>
            </a:r>
            <a:r>
              <a:rPr lang="en-GB" sz="1500" dirty="0">
                <a:effectLst>
                  <a:outerShdw blurRad="38100" dist="38100" dir="2700000" algn="tl">
                    <a:srgbClr val="000000">
                      <a:alpha val="43137"/>
                    </a:srgbClr>
                  </a:outerShdw>
                </a:effectLst>
              </a:rPr>
              <a:t>) class. </a:t>
            </a:r>
          </a:p>
          <a:p>
            <a:pPr algn="ctr"/>
            <a:r>
              <a:rPr lang="en-GB" sz="1500" dirty="0">
                <a:effectLst>
                  <a:outerShdw blurRad="38100" dist="38100" dir="2700000" algn="tl">
                    <a:srgbClr val="000000">
                      <a:alpha val="43137"/>
                    </a:srgbClr>
                  </a:outerShdw>
                </a:effectLst>
              </a:rPr>
              <a:t>First ‘modern’ heavy cruisers, designed 1914-’15 </a:t>
            </a:r>
          </a:p>
          <a:p>
            <a:pPr algn="ctr"/>
            <a:r>
              <a:rPr lang="en-GB" sz="1500" dirty="0">
                <a:effectLst>
                  <a:outerShdw blurRad="38100" dist="38100" dir="2700000" algn="tl">
                    <a:srgbClr val="000000">
                      <a:alpha val="43137"/>
                    </a:srgbClr>
                  </a:outerShdw>
                </a:effectLst>
              </a:rPr>
              <a:t>Also classed as ‘large light cruisers’ during development –more practical general purpose vessels than Courageous class light battlecruisers &amp; set pattern for future heavy cruisers with 7.5in + main artillery</a:t>
            </a:r>
          </a:p>
        </p:txBody>
      </p:sp>
    </p:spTree>
    <p:extLst>
      <p:ext uri="{BB962C8B-B14F-4D97-AF65-F5344CB8AC3E}">
        <p14:creationId xmlns:p14="http://schemas.microsoft.com/office/powerpoint/2010/main" val="711441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856984" cy="815608"/>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Japanese Instrument of Surrender</a:t>
            </a:r>
          </a:p>
          <a:p>
            <a:pPr algn="ctr"/>
            <a:r>
              <a:rPr lang="en-GB" sz="2000" dirty="0">
                <a:effectLst>
                  <a:outerShdw blurRad="38100" dist="38100" dir="2700000" algn="tl">
                    <a:srgbClr val="000000">
                      <a:alpha val="43137"/>
                    </a:srgbClr>
                  </a:outerShdw>
                </a:effectLst>
              </a:rPr>
              <a:t>-Tokyo Bay, 2 September 1945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294" y="1268760"/>
            <a:ext cx="5995420" cy="4421622"/>
          </a:xfrm>
          <a:prstGeom prst="rect">
            <a:avLst/>
          </a:prstGeom>
        </p:spPr>
      </p:pic>
      <p:sp>
        <p:nvSpPr>
          <p:cNvPr id="4" name="TextBox 3"/>
          <p:cNvSpPr txBox="1"/>
          <p:nvPr/>
        </p:nvSpPr>
        <p:spPr>
          <a:xfrm>
            <a:off x="323528" y="5877272"/>
            <a:ext cx="8712968" cy="830997"/>
          </a:xfrm>
          <a:prstGeom prst="rect">
            <a:avLst/>
          </a:prstGeom>
          <a:noFill/>
        </p:spPr>
        <p:txBody>
          <a:bodyPr wrap="square" rtlCol="0">
            <a:spAutoFit/>
          </a:bodyPr>
          <a:lstStyle/>
          <a:p>
            <a:pPr algn="ctr"/>
            <a:r>
              <a:rPr lang="en-GB" sz="1600" dirty="0"/>
              <a:t>HMS </a:t>
            </a:r>
            <a:r>
              <a:rPr lang="en-GB" sz="1600" i="1" dirty="0"/>
              <a:t>Newfoundland </a:t>
            </a:r>
            <a:r>
              <a:rPr lang="en-GB" sz="1600" dirty="0"/>
              <a:t>(Batch 2 </a:t>
            </a:r>
            <a:r>
              <a:rPr lang="en-GB" sz="1600" i="1" dirty="0"/>
              <a:t>Fiji</a:t>
            </a:r>
            <a:r>
              <a:rPr lang="en-GB" sz="1600" dirty="0"/>
              <a:t> class) present Tokyo Bay 2 September 1945 for signing of Instrument of Surrender, ending World War II. Largest RN vessel present after battleships HMS </a:t>
            </a:r>
            <a:r>
              <a:rPr lang="en-GB" sz="1600" i="1" dirty="0"/>
              <a:t>King George V</a:t>
            </a:r>
            <a:r>
              <a:rPr lang="en-GB" sz="1600" dirty="0"/>
              <a:t>, HMS </a:t>
            </a:r>
            <a:r>
              <a:rPr lang="en-GB" sz="1600" i="1" dirty="0"/>
              <a:t>Duke of York</a:t>
            </a:r>
            <a:r>
              <a:rPr lang="en-GB" sz="1600" dirty="0"/>
              <a:t> &amp; escort carriers HMS </a:t>
            </a:r>
            <a:r>
              <a:rPr lang="en-GB" sz="1600" i="1" dirty="0"/>
              <a:t>Ruler</a:t>
            </a:r>
            <a:r>
              <a:rPr lang="en-GB" sz="1600" dirty="0"/>
              <a:t> &amp; HMS </a:t>
            </a:r>
            <a:r>
              <a:rPr lang="en-GB" sz="1600" i="1" dirty="0"/>
              <a:t>Speaker</a:t>
            </a:r>
          </a:p>
        </p:txBody>
      </p:sp>
    </p:spTree>
    <p:extLst>
      <p:ext uri="{BB962C8B-B14F-4D97-AF65-F5344CB8AC3E}">
        <p14:creationId xmlns:p14="http://schemas.microsoft.com/office/powerpoint/2010/main" val="301506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
          </a:xfrm>
          <a:prstGeom prst="rect">
            <a:avLst/>
          </a:prstGeom>
          <a:noFill/>
        </p:spPr>
        <p:txBody>
          <a:bodyPr wrap="square" rtlCol="0">
            <a:spAutoFit/>
          </a:bodyPr>
          <a:lstStyle/>
          <a:p>
            <a:pPr algn="ctr"/>
            <a:r>
              <a:rPr lang="en-GB" sz="2700" dirty="0"/>
              <a:t>Conclusions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464" y="4221088"/>
            <a:ext cx="3108779" cy="2354900"/>
          </a:xfrm>
          <a:prstGeom prst="rect">
            <a:avLst/>
          </a:prstGeom>
        </p:spPr>
      </p:pic>
      <p:sp>
        <p:nvSpPr>
          <p:cNvPr id="3" name="TextBox 2"/>
          <p:cNvSpPr txBox="1"/>
          <p:nvPr/>
        </p:nvSpPr>
        <p:spPr>
          <a:xfrm>
            <a:off x="107504" y="836712"/>
            <a:ext cx="5688632" cy="5632311"/>
          </a:xfrm>
          <a:prstGeom prst="rect">
            <a:avLst/>
          </a:prstGeom>
          <a:noFill/>
        </p:spPr>
        <p:txBody>
          <a:bodyPr wrap="square" rtlCol="0">
            <a:spAutoFit/>
          </a:bodyPr>
          <a:lstStyle/>
          <a:p>
            <a:pPr marL="285750" indent="-285750">
              <a:buFont typeface="Arial" panose="020B0604020202020204" pitchFamily="34" charset="0"/>
              <a:buChar char="•"/>
            </a:pPr>
            <a:r>
              <a:rPr lang="en-GB" sz="1500" dirty="0"/>
              <a:t>The </a:t>
            </a:r>
            <a:r>
              <a:rPr lang="en-GB" sz="1500" i="1" dirty="0"/>
              <a:t>Town</a:t>
            </a:r>
            <a:r>
              <a:rPr lang="en-GB" sz="1500" dirty="0"/>
              <a:t>, </a:t>
            </a:r>
            <a:r>
              <a:rPr lang="en-GB" sz="1500" i="1" dirty="0"/>
              <a:t>Fiji</a:t>
            </a:r>
            <a:r>
              <a:rPr lang="en-GB" sz="1500" dirty="0"/>
              <a:t> &amp; </a:t>
            </a:r>
            <a:r>
              <a:rPr lang="en-GB" sz="1500" i="1" dirty="0"/>
              <a:t>Minotaur</a:t>
            </a:r>
            <a:r>
              <a:rPr lang="en-GB" sz="1500" dirty="0"/>
              <a:t> classes largely result of treaty &amp; budgetary issues rather than purely military</a:t>
            </a:r>
          </a:p>
          <a:p>
            <a:pPr marL="285750" indent="-285750">
              <a:buFont typeface="Arial" panose="020B0604020202020204" pitchFamily="34" charset="0"/>
              <a:buChar char="•"/>
            </a:pPr>
            <a:r>
              <a:rPr lang="en-GB" sz="1500" i="1" dirty="0"/>
              <a:t>Town</a:t>
            </a:r>
            <a:r>
              <a:rPr lang="en-GB" sz="1500" dirty="0"/>
              <a:t> class in effect heavy cruisers [‘30s equivalent of previous </a:t>
            </a:r>
            <a:r>
              <a:rPr lang="en-GB" sz="1500" i="1" dirty="0"/>
              <a:t>County</a:t>
            </a:r>
            <a:r>
              <a:rPr lang="en-GB" sz="1500" dirty="0"/>
              <a:t> class] with a large 6in battery rather than 8in to circumvent London Treaty restrictions on heavy cruiser construction. Reduced </a:t>
            </a:r>
            <a:r>
              <a:rPr lang="en-GB" sz="1500" i="1" dirty="0"/>
              <a:t>Fiji</a:t>
            </a:r>
            <a:r>
              <a:rPr lang="en-GB" sz="1500" dirty="0"/>
              <a:t> &amp; </a:t>
            </a:r>
            <a:r>
              <a:rPr lang="en-GB" sz="1500" i="1" dirty="0"/>
              <a:t>Minotaurs</a:t>
            </a:r>
            <a:r>
              <a:rPr lang="en-GB" sz="1500" dirty="0"/>
              <a:t> ‘30s-’40s equivalents in turn to ‘20s </a:t>
            </a:r>
            <a:r>
              <a:rPr lang="en-GB" sz="1500" i="1" dirty="0"/>
              <a:t>York</a:t>
            </a:r>
            <a:r>
              <a:rPr lang="en-GB" sz="1500" dirty="0"/>
              <a:t> class. </a:t>
            </a:r>
          </a:p>
          <a:p>
            <a:pPr marL="285750" indent="-285750">
              <a:buFont typeface="Arial" panose="020B0604020202020204" pitchFamily="34" charset="0"/>
              <a:buChar char="•"/>
            </a:pPr>
            <a:r>
              <a:rPr lang="en-GB" sz="1500" dirty="0"/>
              <a:t>Sacrifice in </a:t>
            </a:r>
            <a:r>
              <a:rPr lang="en-GB" sz="1500" i="1" dirty="0"/>
              <a:t>Towns</a:t>
            </a:r>
            <a:r>
              <a:rPr lang="en-GB" sz="1500" dirty="0"/>
              <a:t> &amp; 1</a:t>
            </a:r>
            <a:r>
              <a:rPr lang="en-GB" sz="1500" baseline="30000" dirty="0"/>
              <a:t>st</a:t>
            </a:r>
            <a:r>
              <a:rPr lang="en-GB" sz="1500" dirty="0"/>
              <a:t> batch </a:t>
            </a:r>
            <a:r>
              <a:rPr lang="en-GB" sz="1500" i="1" dirty="0"/>
              <a:t>Fiji’s</a:t>
            </a:r>
            <a:r>
              <a:rPr lang="en-GB" sz="1500" dirty="0"/>
              <a:t> about 34% of broadside weight. However, higher nominal rate of fire &amp; wartime results suggests 6in was at least adequate; tactic of using these ‘large light cruisers’ with high rate 6in fire to handle smaller attackers &amp; earlier heavier-gunned vessels for countering larger vessels sound, although crossover inevitable. </a:t>
            </a:r>
          </a:p>
          <a:p>
            <a:pPr marL="285750" indent="-285750">
              <a:buFont typeface="Arial" panose="020B0604020202020204" pitchFamily="34" charset="0"/>
              <a:buChar char="•"/>
            </a:pPr>
            <a:r>
              <a:rPr lang="en-GB" sz="1500" i="1" dirty="0"/>
              <a:t>Towns</a:t>
            </a:r>
            <a:r>
              <a:rPr lang="en-GB" sz="1500" dirty="0"/>
              <a:t> size allowed for equipment growth. Reduced </a:t>
            </a:r>
            <a:r>
              <a:rPr lang="en-GB" sz="1500" i="1" dirty="0"/>
              <a:t>Fiji</a:t>
            </a:r>
            <a:r>
              <a:rPr lang="en-GB" sz="1500" dirty="0"/>
              <a:t> &amp; </a:t>
            </a:r>
            <a:r>
              <a:rPr lang="en-GB" sz="1500" i="1" dirty="0"/>
              <a:t>Minotaurs</a:t>
            </a:r>
            <a:r>
              <a:rPr lang="en-GB" sz="1500" dirty="0"/>
              <a:t> on edge like all reduced vessels at time of design &amp; more limited in growth potential but performed well</a:t>
            </a:r>
          </a:p>
          <a:p>
            <a:pPr marL="285750" indent="-285750">
              <a:buFont typeface="Arial" panose="020B0604020202020204" pitchFamily="34" charset="0"/>
              <a:buChar char="•"/>
            </a:pPr>
            <a:r>
              <a:rPr lang="en-GB" sz="1500" dirty="0"/>
              <a:t>In combat, vessels proved effective designs. </a:t>
            </a:r>
            <a:r>
              <a:rPr lang="en-GB" sz="1500" i="1" dirty="0"/>
              <a:t>Fijis</a:t>
            </a:r>
            <a:r>
              <a:rPr lang="en-GB" sz="1500" dirty="0"/>
              <a:t> in particular saw little surface combat but performed well suggesting balance of speed / armament / protection well-judged. Good anti-air platforms. Vulnerable to underwater weapons however &amp; machinery large / weighty compared to rivals</a:t>
            </a:r>
          </a:p>
          <a:p>
            <a:pPr marL="285750" indent="-285750">
              <a:buFont typeface="Arial" panose="020B0604020202020204" pitchFamily="34" charset="0"/>
              <a:buChar char="•"/>
            </a:pPr>
            <a:r>
              <a:rPr lang="en-GB" sz="1500" dirty="0"/>
              <a:t>Vessels gave good service in all theatres &amp; roles, often with little drama but performing workhorse duties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463" y="987356"/>
            <a:ext cx="3108779" cy="2444277"/>
          </a:xfrm>
          <a:prstGeom prst="rect">
            <a:avLst/>
          </a:prstGeom>
        </p:spPr>
      </p:pic>
    </p:spTree>
    <p:extLst>
      <p:ext uri="{BB962C8B-B14F-4D97-AF65-F5344CB8AC3E}">
        <p14:creationId xmlns:p14="http://schemas.microsoft.com/office/powerpoint/2010/main" val="280174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Washington Naval Treaty stipulations:</a:t>
            </a:r>
          </a:p>
        </p:txBody>
      </p:sp>
      <p:sp>
        <p:nvSpPr>
          <p:cNvPr id="3" name="TextBox 2"/>
          <p:cNvSpPr txBox="1"/>
          <p:nvPr/>
        </p:nvSpPr>
        <p:spPr>
          <a:xfrm>
            <a:off x="251520" y="836712"/>
            <a:ext cx="8784976" cy="2677656"/>
          </a:xfrm>
          <a:prstGeom prst="rect">
            <a:avLst/>
          </a:prstGeom>
          <a:noFill/>
        </p:spPr>
        <p:txBody>
          <a:bodyPr wrap="square" rtlCol="0">
            <a:spAutoFit/>
          </a:bodyPr>
          <a:lstStyle/>
          <a:p>
            <a:pPr algn="ctr"/>
            <a:r>
              <a:rPr lang="en-GB" sz="1600" dirty="0"/>
              <a:t>Washington Treaty (1922)</a:t>
            </a:r>
          </a:p>
          <a:p>
            <a:pPr algn="ctr"/>
            <a:endParaRPr lang="en-GB" sz="800" dirty="0"/>
          </a:p>
          <a:p>
            <a:pPr marL="285750" indent="-285750">
              <a:buFont typeface="Arial" panose="020B0604020202020204" pitchFamily="34" charset="0"/>
              <a:buChar char="•"/>
            </a:pPr>
            <a:r>
              <a:rPr lang="en-GB" sz="1600" dirty="0"/>
              <a:t>No limitations on total tonnage or numbers of cruisers due to differing requirements of participants</a:t>
            </a:r>
          </a:p>
          <a:p>
            <a:pPr marL="285750" indent="-285750">
              <a:buFont typeface="Arial" panose="020B0604020202020204" pitchFamily="34" charset="0"/>
              <a:buChar char="•"/>
            </a:pPr>
            <a:r>
              <a:rPr lang="en-GB" sz="1600" dirty="0"/>
              <a:t>Qualitative restriction set: 10,000 tons max. displacement &amp; 8in maximum main artillery</a:t>
            </a:r>
          </a:p>
          <a:p>
            <a:pPr marL="285750" indent="-285750">
              <a:buFont typeface="Arial" panose="020B0604020202020204" pitchFamily="34" charset="0"/>
              <a:buChar char="•"/>
            </a:pPr>
            <a:endParaRPr lang="en-GB" sz="1600" dirty="0"/>
          </a:p>
          <a:p>
            <a:r>
              <a:rPr lang="en-GB" sz="1600" dirty="0"/>
              <a:t>Critical error made from British perspective. Set tone with </a:t>
            </a:r>
            <a:r>
              <a:rPr lang="en-GB" sz="1600" i="1" dirty="0"/>
              <a:t>Hawkins</a:t>
            </a:r>
            <a:r>
              <a:rPr lang="en-GB" sz="1600" dirty="0"/>
              <a:t> class </a:t>
            </a:r>
            <a:r>
              <a:rPr lang="en-GB" sz="1600" dirty="0" smtClean="0"/>
              <a:t>(</a:t>
            </a:r>
            <a:r>
              <a:rPr lang="en-GB" sz="1600" dirty="0" smtClean="0"/>
              <a:t>&amp;</a:t>
            </a:r>
            <a:r>
              <a:rPr lang="en-GB" sz="1600" dirty="0" smtClean="0"/>
              <a:t> </a:t>
            </a:r>
            <a:r>
              <a:rPr lang="en-GB" sz="1600" dirty="0"/>
              <a:t>regretted </a:t>
            </a:r>
            <a:r>
              <a:rPr lang="en-GB" sz="1600" dirty="0" smtClean="0"/>
              <a:t>due to cost). </a:t>
            </a:r>
            <a:r>
              <a:rPr lang="en-GB" sz="1600" dirty="0"/>
              <a:t>Inevitable result: with capital ship construction under 10 year hiatus, naval powers simply built cruisers up to the maximum limits</a:t>
            </a:r>
          </a:p>
          <a:p>
            <a:r>
              <a:rPr lang="en-GB" sz="1600" dirty="0"/>
              <a:t>Unaffordable for RN (long term unaffordable for everybody) which needed large numbers of cruisers (70 mooted) due to global maritime empire</a:t>
            </a:r>
          </a:p>
        </p:txBody>
      </p:sp>
    </p:spTree>
    <p:extLst>
      <p:ext uri="{BB962C8B-B14F-4D97-AF65-F5344CB8AC3E}">
        <p14:creationId xmlns:p14="http://schemas.microsoft.com/office/powerpoint/2010/main" val="394537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754053"/>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County-</a:t>
            </a:r>
            <a:r>
              <a:rPr lang="en-GB" sz="2700" dirty="0">
                <a:effectLst>
                  <a:outerShdw blurRad="38100" dist="38100" dir="2700000" algn="tl">
                    <a:srgbClr val="000000">
                      <a:alpha val="43137"/>
                    </a:srgbClr>
                  </a:outerShdw>
                </a:effectLst>
              </a:rPr>
              <a:t>class</a:t>
            </a:r>
          </a:p>
          <a:p>
            <a:pPr algn="ctr"/>
            <a:r>
              <a:rPr lang="en-GB" sz="1600" dirty="0">
                <a:effectLst>
                  <a:outerShdw blurRad="38100" dist="38100" dir="2700000" algn="tl">
                    <a:srgbClr val="000000">
                      <a:alpha val="43137"/>
                    </a:srgbClr>
                  </a:outerShdw>
                </a:effectLst>
              </a:rPr>
              <a:t>‘Treaty cruisers’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102" y="976107"/>
            <a:ext cx="5695796" cy="4344498"/>
          </a:xfrm>
          <a:prstGeom prst="rect">
            <a:avLst/>
          </a:prstGeom>
        </p:spPr>
      </p:pic>
      <p:sp>
        <p:nvSpPr>
          <p:cNvPr id="4" name="TextBox 3"/>
          <p:cNvSpPr txBox="1"/>
          <p:nvPr/>
        </p:nvSpPr>
        <p:spPr>
          <a:xfrm>
            <a:off x="74541" y="5445224"/>
            <a:ext cx="8928992" cy="1246495"/>
          </a:xfrm>
          <a:prstGeom prst="rect">
            <a:avLst/>
          </a:prstGeom>
          <a:noFill/>
        </p:spPr>
        <p:txBody>
          <a:bodyPr wrap="square" rtlCol="0">
            <a:spAutoFit/>
          </a:bodyPr>
          <a:lstStyle/>
          <a:p>
            <a:pPr algn="ctr"/>
            <a:r>
              <a:rPr lang="en-GB" sz="1500" dirty="0"/>
              <a:t>HMS </a:t>
            </a:r>
            <a:r>
              <a:rPr lang="en-GB" sz="1500" i="1" dirty="0"/>
              <a:t>Berwick</a:t>
            </a:r>
          </a:p>
          <a:p>
            <a:pPr algn="ctr"/>
            <a:r>
              <a:rPr lang="en-GB" sz="1500" i="1" dirty="0"/>
              <a:t>County</a:t>
            </a:r>
            <a:r>
              <a:rPr lang="en-GB" sz="1500" dirty="0"/>
              <a:t>-class ‘A’ cruiser</a:t>
            </a:r>
          </a:p>
          <a:p>
            <a:pPr algn="ctr"/>
            <a:r>
              <a:rPr lang="en-GB" sz="1500" dirty="0"/>
              <a:t>8in gunned 10,000 ton treaty [retrospectively ‘heavy’] cruiser. Successor to </a:t>
            </a:r>
            <a:r>
              <a:rPr lang="en-GB" sz="1500" i="1" dirty="0"/>
              <a:t>Hawkins</a:t>
            </a:r>
            <a:r>
              <a:rPr lang="en-GB" sz="1500" dirty="0"/>
              <a:t>-class</a:t>
            </a:r>
          </a:p>
          <a:p>
            <a:pPr algn="ctr"/>
            <a:r>
              <a:rPr lang="en-GB" sz="1500" dirty="0"/>
              <a:t>13 constructed, limitations in armour but reasonably balanced within displacement limit</a:t>
            </a:r>
          </a:p>
          <a:p>
            <a:pPr algn="ctr"/>
            <a:r>
              <a:rPr lang="en-GB" sz="1500" dirty="0"/>
              <a:t>Too costly to continue construction, esp. in light of economic conditions</a:t>
            </a:r>
          </a:p>
        </p:txBody>
      </p:sp>
    </p:spTree>
    <p:extLst>
      <p:ext uri="{BB962C8B-B14F-4D97-AF65-F5344CB8AC3E}">
        <p14:creationId xmlns:p14="http://schemas.microsoft.com/office/powerpoint/2010/main" val="360357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York</a:t>
            </a:r>
            <a:r>
              <a:rPr lang="en-GB" sz="2700" dirty="0">
                <a:effectLst>
                  <a:outerShdw blurRad="38100" dist="38100" dir="2700000" algn="tl">
                    <a:srgbClr val="000000">
                      <a:alpha val="43137"/>
                    </a:srgbClr>
                  </a:outerShdw>
                </a:effectLst>
              </a:rPr>
              <a:t>-class</a:t>
            </a:r>
            <a:endParaRPr lang="en-GB" sz="2700" i="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73" y="797944"/>
            <a:ext cx="6246454" cy="4297945"/>
          </a:xfrm>
          <a:prstGeom prst="rect">
            <a:avLst/>
          </a:prstGeom>
        </p:spPr>
      </p:pic>
      <p:sp>
        <p:nvSpPr>
          <p:cNvPr id="4" name="TextBox 3"/>
          <p:cNvSpPr txBox="1"/>
          <p:nvPr/>
        </p:nvSpPr>
        <p:spPr>
          <a:xfrm>
            <a:off x="86891" y="5229200"/>
            <a:ext cx="8928992" cy="1477328"/>
          </a:xfrm>
          <a:prstGeom prst="rect">
            <a:avLst/>
          </a:prstGeom>
          <a:noFill/>
        </p:spPr>
        <p:txBody>
          <a:bodyPr wrap="square" rtlCol="0">
            <a:spAutoFit/>
          </a:bodyPr>
          <a:lstStyle/>
          <a:p>
            <a:pPr algn="ctr"/>
            <a:r>
              <a:rPr lang="en-GB" sz="1500" dirty="0"/>
              <a:t>HMS York</a:t>
            </a:r>
          </a:p>
          <a:p>
            <a:pPr algn="ctr"/>
            <a:r>
              <a:rPr lang="en-GB" sz="1500" i="1" dirty="0"/>
              <a:t>York</a:t>
            </a:r>
            <a:r>
              <a:rPr lang="en-GB" sz="1500" dirty="0"/>
              <a:t>-class ‘B’ cruiser</a:t>
            </a:r>
          </a:p>
          <a:p>
            <a:pPr algn="ctr"/>
            <a:r>
              <a:rPr lang="en-GB" sz="1500" dirty="0"/>
              <a:t>Reduced 8in gunned treaty / ‘heavy’ cruiser, 1927</a:t>
            </a:r>
          </a:p>
          <a:p>
            <a:pPr algn="ctr"/>
            <a:r>
              <a:rPr lang="en-GB" sz="1500" dirty="0"/>
              <a:t>Designed under 1922 Washington Treaty stipulations</a:t>
            </a:r>
          </a:p>
          <a:p>
            <a:pPr algn="ctr"/>
            <a:r>
              <a:rPr lang="en-GB" sz="1500" dirty="0"/>
              <a:t>Cut-down 8,500 ton </a:t>
            </a:r>
            <a:r>
              <a:rPr lang="en-GB" sz="1500" i="1" dirty="0"/>
              <a:t>County</a:t>
            </a:r>
            <a:r>
              <a:rPr lang="en-GB" sz="1500" dirty="0"/>
              <a:t> class with 6 x 8in </a:t>
            </a:r>
          </a:p>
          <a:p>
            <a:pPr algn="ctr"/>
            <a:r>
              <a:rPr lang="en-GB" sz="1500" dirty="0"/>
              <a:t>Cost savings insufficient to justify further construction</a:t>
            </a:r>
          </a:p>
        </p:txBody>
      </p:sp>
    </p:spTree>
    <p:extLst>
      <p:ext uri="{BB962C8B-B14F-4D97-AF65-F5344CB8AC3E}">
        <p14:creationId xmlns:p14="http://schemas.microsoft.com/office/powerpoint/2010/main" val="170697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84976" cy="507831"/>
          </a:xfrm>
          <a:prstGeom prst="rect">
            <a:avLst/>
          </a:prstGeom>
          <a:noFill/>
        </p:spPr>
        <p:txBody>
          <a:bodyPr wrap="square" rtlCol="0">
            <a:spAutoFit/>
          </a:bodyPr>
          <a:lstStyle/>
          <a:p>
            <a:pPr algn="ctr"/>
            <a:r>
              <a:rPr lang="en-GB" sz="2700" dirty="0">
                <a:effectLst>
                  <a:outerShdw blurRad="38100" dist="38100" dir="2700000" algn="tl">
                    <a:srgbClr val="000000">
                      <a:alpha val="43137"/>
                    </a:srgbClr>
                  </a:outerShdw>
                </a:effectLst>
              </a:rPr>
              <a:t>London Naval Treaty (1930)</a:t>
            </a:r>
          </a:p>
        </p:txBody>
      </p:sp>
      <p:sp>
        <p:nvSpPr>
          <p:cNvPr id="3" name="TextBox 2"/>
          <p:cNvSpPr txBox="1"/>
          <p:nvPr/>
        </p:nvSpPr>
        <p:spPr>
          <a:xfrm>
            <a:off x="179512" y="1052736"/>
            <a:ext cx="8784976" cy="2169825"/>
          </a:xfrm>
          <a:prstGeom prst="rect">
            <a:avLst/>
          </a:prstGeom>
          <a:noFill/>
        </p:spPr>
        <p:txBody>
          <a:bodyPr wrap="square" rtlCol="0">
            <a:spAutoFit/>
          </a:bodyPr>
          <a:lstStyle/>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Successor to Washington Naval treaty</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Distinguished between ‘light’ cruisers (cruisers armed with artillery up to 6.1in) and ‘heavy’ cruisers (cruisers armed with artillery up to 8in)</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Number of heavy cruisers limited per nation</a:t>
            </a:r>
          </a:p>
          <a:p>
            <a:pPr marL="285750" indent="-285750">
              <a:buFont typeface="Arial" panose="020B0604020202020204" pitchFamily="34" charset="0"/>
              <a:buChar char="•"/>
            </a:pPr>
            <a:r>
              <a:rPr lang="en-GB" sz="1500" dirty="0">
                <a:effectLst>
                  <a:outerShdw blurRad="38100" dist="38100" dir="2700000" algn="tl">
                    <a:srgbClr val="000000">
                      <a:alpha val="43137"/>
                    </a:srgbClr>
                  </a:outerShdw>
                </a:effectLst>
              </a:rPr>
              <a:t>No restriction on numbers of light cruisers but total tonnage per nation limited</a:t>
            </a:r>
          </a:p>
          <a:p>
            <a:pPr marL="285750" indent="-285750">
              <a:buFont typeface="Arial" panose="020B0604020202020204" pitchFamily="34" charset="0"/>
              <a:buChar char="•"/>
            </a:pPr>
            <a:endParaRPr lang="en-GB" sz="1500" dirty="0">
              <a:effectLst>
                <a:outerShdw blurRad="38100" dist="38100" dir="2700000" algn="tl">
                  <a:srgbClr val="000000">
                    <a:alpha val="43137"/>
                  </a:srgbClr>
                </a:outerShdw>
              </a:effectLst>
            </a:endParaRPr>
          </a:p>
          <a:p>
            <a:r>
              <a:rPr lang="en-GB" sz="1500" dirty="0">
                <a:effectLst>
                  <a:outerShdw blurRad="38100" dist="38100" dir="2700000" algn="tl">
                    <a:srgbClr val="000000">
                      <a:alpha val="43137"/>
                    </a:srgbClr>
                  </a:outerShdw>
                </a:effectLst>
              </a:rPr>
              <a:t>Note anomaly: no maximum displacement set for light cruisers other than blanket 10,000 tons</a:t>
            </a:r>
          </a:p>
          <a:p>
            <a:r>
              <a:rPr lang="en-GB" sz="1500" dirty="0">
                <a:effectLst>
                  <a:outerShdw blurRad="38100" dist="38100" dir="2700000" algn="tl">
                    <a:srgbClr val="000000">
                      <a:alpha val="43137"/>
                    </a:srgbClr>
                  </a:outerShdw>
                </a:effectLst>
              </a:rPr>
              <a:t>Inevitable result: treaty signatories build large light cruisers up to 10,000 ton limit, or to describe another way: heavy cruisers with a large battery of lighter weapons. </a:t>
            </a:r>
          </a:p>
        </p:txBody>
      </p:sp>
    </p:spTree>
    <p:extLst>
      <p:ext uri="{BB962C8B-B14F-4D97-AF65-F5344CB8AC3E}">
        <p14:creationId xmlns:p14="http://schemas.microsoft.com/office/powerpoint/2010/main" val="371252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846386"/>
          </a:xfrm>
          <a:prstGeom prst="rect">
            <a:avLst/>
          </a:prstGeom>
          <a:noFill/>
        </p:spPr>
        <p:txBody>
          <a:bodyPr wrap="square" rtlCol="0">
            <a:spAutoFit/>
          </a:bodyPr>
          <a:lstStyle/>
          <a:p>
            <a:pPr algn="ctr"/>
            <a:r>
              <a:rPr lang="en-GB" sz="2700" i="1" dirty="0">
                <a:effectLst>
                  <a:outerShdw blurRad="38100" dist="38100" dir="2700000" algn="tl">
                    <a:srgbClr val="000000">
                      <a:alpha val="43137"/>
                    </a:srgbClr>
                  </a:outerShdw>
                </a:effectLst>
              </a:rPr>
              <a:t>Town Class:</a:t>
            </a:r>
          </a:p>
          <a:p>
            <a:pPr algn="ctr"/>
            <a:r>
              <a:rPr lang="en-GB" sz="2200" i="1" dirty="0">
                <a:effectLst>
                  <a:outerShdw blurRad="38100" dist="38100" dir="2700000" algn="tl">
                    <a:srgbClr val="000000">
                      <a:alpha val="43137"/>
                    </a:srgbClr>
                  </a:outerShdw>
                </a:effectLst>
              </a:rPr>
              <a:t>overview</a:t>
            </a:r>
          </a:p>
        </p:txBody>
      </p:sp>
      <p:sp>
        <p:nvSpPr>
          <p:cNvPr id="3" name="TextBox 2"/>
          <p:cNvSpPr txBox="1"/>
          <p:nvPr/>
        </p:nvSpPr>
        <p:spPr>
          <a:xfrm>
            <a:off x="251520" y="1198548"/>
            <a:ext cx="8640960"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a:t>10 vessel class of large light cruisers: built in three groups –</a:t>
            </a:r>
            <a:r>
              <a:rPr lang="en-GB" sz="1600" i="1" dirty="0"/>
              <a:t>Southampton</a:t>
            </a:r>
            <a:r>
              <a:rPr lang="en-GB" sz="1600" dirty="0"/>
              <a:t> &amp; modified </a:t>
            </a:r>
            <a:r>
              <a:rPr lang="en-GB" sz="1600" i="1" dirty="0"/>
              <a:t>Gloucester </a:t>
            </a:r>
            <a:r>
              <a:rPr lang="en-GB" sz="1600" dirty="0"/>
              <a:t>sub-class, with final two significantly enlarged </a:t>
            </a:r>
            <a:r>
              <a:rPr lang="en-GB" sz="1600" i="1" dirty="0"/>
              <a:t>Edinburgh</a:t>
            </a:r>
            <a:r>
              <a:rPr lang="en-GB" sz="1600" dirty="0"/>
              <a:t> class  vessels. </a:t>
            </a:r>
          </a:p>
          <a:p>
            <a:pPr marL="285750" indent="-285750">
              <a:buFont typeface="Arial" panose="020B0604020202020204" pitchFamily="34" charset="0"/>
              <a:buChar char="•"/>
            </a:pPr>
            <a:r>
              <a:rPr lang="en-GB" sz="1600" dirty="0"/>
              <a:t>Designed primarily for trade protection &amp; engaging surface vessels: large battery of rapid-firing 6in main armament; torpedo provision less significant. Provision for catapult and two Supermarine Walrus amphibians + hanger space key aspects of design</a:t>
            </a:r>
          </a:p>
          <a:p>
            <a:pPr marL="285750" indent="-285750">
              <a:buFont typeface="Arial" panose="020B0604020202020204" pitchFamily="34" charset="0"/>
              <a:buChar char="•"/>
            </a:pPr>
            <a:r>
              <a:rPr lang="en-GB" sz="1600" dirty="0"/>
              <a:t>Within displacement restrictions, protection partly sacrificed to offensive load, range &amp; seakeeping / practical sea-speed. Protective scheme varies between classes; broadly intended to defend against 6in fire at all probable battle ranges. More limited against aerial attack or long-range plunging fire; borderline adequacy in earliest vessels, superior in larger </a:t>
            </a:r>
            <a:r>
              <a:rPr lang="en-GB" sz="1600" i="1" dirty="0"/>
              <a:t>Edinburgh</a:t>
            </a:r>
            <a:r>
              <a:rPr lang="en-GB" sz="1600" dirty="0"/>
              <a:t> class (for given requirements, a large ship likely to have fewer compromises / more room for growth)</a:t>
            </a:r>
          </a:p>
          <a:p>
            <a:pPr marL="285750" indent="-285750">
              <a:buFont typeface="Arial" panose="020B0604020202020204" pitchFamily="34" charset="0"/>
              <a:buChar char="•"/>
            </a:pPr>
            <a:r>
              <a:rPr lang="en-GB" sz="1600" dirty="0"/>
              <a:t>Issue in both types with armour &amp; forecastle deck configuration latter having break as armour stepped down leading to structural stresses in hull &amp; requiring modification</a:t>
            </a:r>
          </a:p>
        </p:txBody>
      </p:sp>
    </p:spTree>
    <p:extLst>
      <p:ext uri="{BB962C8B-B14F-4D97-AF65-F5344CB8AC3E}">
        <p14:creationId xmlns:p14="http://schemas.microsoft.com/office/powerpoint/2010/main" val="1466850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TotalTime>
  <Words>4608</Words>
  <Application>Microsoft Office PowerPoint</Application>
  <PresentationFormat>On-screen Show (4:3)</PresentationFormat>
  <Paragraphs>248</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83</cp:revision>
  <dcterms:created xsi:type="dcterms:W3CDTF">2025-03-24T15:34:17Z</dcterms:created>
  <dcterms:modified xsi:type="dcterms:W3CDTF">2025-04-19T15:31:34Z</dcterms:modified>
</cp:coreProperties>
</file>